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3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4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5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6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7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8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9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0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1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2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4" r:id="rId2"/>
    <p:sldId id="280" r:id="rId3"/>
    <p:sldId id="330" r:id="rId4"/>
    <p:sldId id="326" r:id="rId5"/>
    <p:sldId id="327" r:id="rId6"/>
    <p:sldId id="328" r:id="rId7"/>
    <p:sldId id="329" r:id="rId8"/>
    <p:sldId id="332" r:id="rId9"/>
    <p:sldId id="331" r:id="rId10"/>
    <p:sldId id="295" r:id="rId11"/>
    <p:sldId id="334" r:id="rId12"/>
    <p:sldId id="298" r:id="rId13"/>
    <p:sldId id="335" r:id="rId14"/>
    <p:sldId id="296" r:id="rId15"/>
    <p:sldId id="333" r:id="rId16"/>
    <p:sldId id="297" r:id="rId17"/>
    <p:sldId id="281" r:id="rId18"/>
    <p:sldId id="264" r:id="rId19"/>
  </p:sldIdLst>
  <p:sldSz cx="12192000" cy="6858000"/>
  <p:notesSz cx="7099300" cy="10234613"/>
  <p:custDataLst>
    <p:tags r:id="rId2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06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4" orient="horz" pos="1049" userDrawn="1">
          <p15:clr>
            <a:srgbClr val="A4A3A4"/>
          </p15:clr>
        </p15:guide>
        <p15:guide id="5" pos="3749" userDrawn="1">
          <p15:clr>
            <a:srgbClr val="A4A3A4"/>
          </p15:clr>
        </p15:guide>
        <p15:guide id="6" pos="3931" userDrawn="1">
          <p15:clr>
            <a:srgbClr val="A4A3A4"/>
          </p15:clr>
        </p15:guide>
        <p15:guide id="7" pos="2570" userDrawn="1">
          <p15:clr>
            <a:srgbClr val="A4A3A4"/>
          </p15:clr>
        </p15:guide>
        <p15:guide id="8" pos="5110" userDrawn="1">
          <p15:clr>
            <a:srgbClr val="A4A3A4"/>
          </p15:clr>
        </p15:guide>
        <p15:guide id="9" pos="2751" userDrawn="1">
          <p15:clr>
            <a:srgbClr val="A4A3A4"/>
          </p15:clr>
        </p15:guide>
        <p15:guide id="10" pos="4929" userDrawn="1">
          <p15:clr>
            <a:srgbClr val="A4A3A4"/>
          </p15:clr>
        </p15:guide>
        <p15:guide id="11" pos="72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79138" autoAdjust="0"/>
  </p:normalViewPr>
  <p:slideViewPr>
    <p:cSldViewPr showGuides="1">
      <p:cViewPr varScale="1">
        <p:scale>
          <a:sx n="60" d="100"/>
          <a:sy n="60" d="100"/>
        </p:scale>
        <p:origin x="96" y="828"/>
      </p:cViewPr>
      <p:guideLst>
        <p:guide orient="horz" pos="3906"/>
        <p:guide pos="415"/>
        <p:guide orient="horz" pos="1049"/>
        <p:guide pos="3749"/>
        <p:guide pos="3931"/>
        <p:guide pos="2570"/>
        <p:guide pos="5110"/>
        <p:guide pos="2751"/>
        <p:guide pos="4929"/>
        <p:guide pos="72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306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E10E3CF-6F2E-49CA-9BB1-643789E372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506515" y="9590411"/>
            <a:ext cx="5503010" cy="1722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/>
            </a:lvl1pPr>
          </a:lstStyle>
          <a:p>
            <a:endParaRPr lang="de-DE" sz="1000">
              <a:solidFill>
                <a:schemeClr val="tx2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5DFE6E-469D-49DD-9E7C-D8A7FAE1DB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84065" y="9590411"/>
            <a:ext cx="508721" cy="1722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/>
            </a:lvl1pPr>
          </a:lstStyle>
          <a:p>
            <a:fld id="{CF194BD3-1A44-461B-B9BE-E116FFF3795C}" type="slidenum">
              <a:rPr lang="de-DE" sz="1000">
                <a:solidFill>
                  <a:schemeClr val="tx2"/>
                </a:solidFill>
              </a:rPr>
              <a:t>‹Nr.›</a:t>
            </a:fld>
            <a:endParaRPr lang="de-DE" sz="1000">
              <a:solidFill>
                <a:schemeClr val="tx2"/>
              </a:solidFill>
            </a:endParaRP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02A624C5-B5B8-43E6-A6CC-1E624AAB56B7}"/>
              </a:ext>
            </a:extLst>
          </p:cNvPr>
          <p:cNvSpPr txBox="1">
            <a:spLocks/>
          </p:cNvSpPr>
          <p:nvPr/>
        </p:nvSpPr>
        <p:spPr bwMode="gray">
          <a:xfrm>
            <a:off x="6108268" y="402415"/>
            <a:ext cx="484520" cy="52601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99002" tIns="49501" rIns="99002" bIns="49501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596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02" tIns="49501" rIns="99002" bIns="4950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39" cy="4029879"/>
          </a:xfrm>
          <a:prstGeom prst="rect">
            <a:avLst/>
          </a:prstGeom>
        </p:spPr>
        <p:txBody>
          <a:bodyPr vert="horz" lIns="99002" tIns="49501" rIns="99002" bIns="49501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709933" y="9608766"/>
            <a:ext cx="5113239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97712" y="9608766"/>
            <a:ext cx="491660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E83AA10-FC62-4403-90AA-F91AB8872E3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F1F2010-ABF7-4F19-BF2B-91B4DE5751C9}"/>
              </a:ext>
            </a:extLst>
          </p:cNvPr>
          <p:cNvSpPr txBox="1">
            <a:spLocks/>
          </p:cNvSpPr>
          <p:nvPr/>
        </p:nvSpPr>
        <p:spPr bwMode="gray">
          <a:xfrm>
            <a:off x="5934983" y="402415"/>
            <a:ext cx="484520" cy="52601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99002" tIns="49501" rIns="99002" bIns="49501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561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4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Bef>
        <a:spcPts val="400"/>
      </a:spcBef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57188" indent="-176213" algn="l" defTabSz="914400" rtl="0" eaLnBrk="1" latinLnBrk="0" hangingPunct="1">
      <a:spcBef>
        <a:spcPts val="200"/>
      </a:spcBef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38163" indent="-180975" algn="l" defTabSz="914400" rtl="0" eaLnBrk="1" latinLnBrk="0" hangingPunct="1">
      <a:spcBef>
        <a:spcPts val="200"/>
      </a:spcBef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19138" indent="-180975" algn="l" defTabSz="914400" rtl="0" eaLnBrk="1" latinLnBrk="0" hangingPunct="1">
      <a:spcBef>
        <a:spcPts val="200"/>
      </a:spcBef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97080" y="8163105"/>
            <a:ext cx="324878" cy="123111"/>
          </a:xfrm>
        </p:spPr>
        <p:txBody>
          <a:bodyPr/>
          <a:lstStyle/>
          <a:p>
            <a:fld id="{CE83AA10-FC62-4403-90AA-F91AB8872E33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854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3AA10-FC62-4403-90AA-F91AB8872E33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017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3AA10-FC62-4403-90AA-F91AB8872E33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910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3AA10-FC62-4403-90AA-F91AB8872E33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20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3AA10-FC62-4403-90AA-F91AB8872E33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8499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97080" y="8163105"/>
            <a:ext cx="324878" cy="123111"/>
          </a:xfrm>
        </p:spPr>
        <p:txBody>
          <a:bodyPr/>
          <a:lstStyle/>
          <a:p>
            <a:fld id="{CE83AA10-FC62-4403-90AA-F91AB8872E33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00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3AA10-FC62-4403-90AA-F91AB8872E33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860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3AA10-FC62-4403-90AA-F91AB8872E33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672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3AA10-FC62-4403-90AA-F91AB8872E33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201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3AA10-FC62-4403-90AA-F91AB8872E33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8117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3AA10-FC62-4403-90AA-F91AB8872E3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801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3AA10-FC62-4403-90AA-F91AB8872E3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913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3AA10-FC62-4403-90AA-F91AB8872E33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672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3AA10-FC62-4403-90AA-F91AB8872E33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8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5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5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5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emf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9.emf"/><Relationship Id="rId5" Type="http://schemas.microsoft.com/office/2007/relationships/hdphoto" Target="../media/hdphoto1.wdp"/><Relationship Id="rId10" Type="http://schemas.openxmlformats.org/officeDocument/2006/relationships/image" Target="../media/image8.emf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1.emf"/><Relationship Id="rId10" Type="http://schemas.openxmlformats.org/officeDocument/2006/relationships/image" Target="../media/image14.emf"/><Relationship Id="rId4" Type="http://schemas.openxmlformats.org/officeDocument/2006/relationships/oleObject" Target="../embeddings/oleObject42.bin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emf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5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3.emf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1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19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2737286-B350-4D26-B34D-9E804036BC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993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D7075B33-0A12-4187-8D57-35B0A55D5B5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pic>
        <p:nvPicPr>
          <p:cNvPr id="4" name="Grafik 3" descr="Ein Bild, das Gliederfüßer, Tier enthält.&#10;&#10;Automatisch generierte Beschreibung">
            <a:extLst>
              <a:ext uri="{FF2B5EF4-FFF2-40B4-BE49-F238E27FC236}">
                <a16:creationId xmlns:a16="http://schemas.microsoft.com/office/drawing/2014/main" id="{D0FC4FD6-38B5-4268-A601-0C61D46402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665288"/>
            <a:ext cx="12192000" cy="5192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F30594-0E0B-4AD8-8557-EFB4E6F6C2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8813" y="3579984"/>
            <a:ext cx="10874375" cy="67710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8" name="L-Form 12">
            <a:extLst>
              <a:ext uri="{FF2B5EF4-FFF2-40B4-BE49-F238E27FC236}">
                <a16:creationId xmlns:a16="http://schemas.microsoft.com/office/drawing/2014/main" id="{E3112AE4-3983-4C74-9588-FD33935AF956}"/>
              </a:ext>
            </a:extLst>
          </p:cNvPr>
          <p:cNvSpPr/>
          <p:nvPr userDrawn="1"/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9" name="L-Form 8">
            <a:extLst>
              <a:ext uri="{FF2B5EF4-FFF2-40B4-BE49-F238E27FC236}">
                <a16:creationId xmlns:a16="http://schemas.microsoft.com/office/drawing/2014/main" id="{B2F6ECFB-3521-4069-B2E2-EED3D470A693}"/>
              </a:ext>
            </a:extLst>
          </p:cNvPr>
          <p:cNvSpPr/>
          <p:nvPr userDrawn="1"/>
        </p:nvSpPr>
        <p:spPr bwMode="gray">
          <a:xfrm rot="16200000">
            <a:off x="11067256" y="5733256"/>
            <a:ext cx="1124744" cy="1124744"/>
          </a:xfrm>
          <a:prstGeom prst="corner">
            <a:avLst>
              <a:gd name="adj1" fmla="val 30992"/>
              <a:gd name="adj2" fmla="val 32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E827939-5B6F-4966-955E-7C1097FC7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8813" y="4705399"/>
            <a:ext cx="10874375" cy="307777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Max Mustermann, MTM-Akademie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008572D9-EDCE-4C1B-B3BA-45A408386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58813" y="5191453"/>
            <a:ext cx="10874375" cy="307777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 der Veranstaltung/Kunde</a:t>
            </a:r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CC991ACE-B09D-4608-9727-4CF4A0C87D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58813" y="5677507"/>
            <a:ext cx="10874375" cy="307777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Ort, TT.MM.JJJJ</a:t>
            </a:r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id="{8459E624-419C-4279-A6A9-4212FA882A1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66496" y="454240"/>
            <a:ext cx="779463" cy="782638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2416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5354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270D51-BB07-4A4C-BA02-A7AA448F1F38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3352568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67789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5291538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B4B4323-2C8C-4A25-8F50-093EEC98DE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40016" y="1664804"/>
            <a:ext cx="5291538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8A4EAD9-8CE1-437D-84AA-8EFFEF5D3F81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3472269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18580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3419875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B4B4323-2C8C-4A25-8F50-093EEC98DE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367213" y="1664804"/>
            <a:ext cx="3457575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72B023B4-3051-483D-9CA1-5AF0FCE7AC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12224" y="1664804"/>
            <a:ext cx="3420000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01CBB0-1658-439D-9EED-EA083FC9463C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2596297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23185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5291538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1269AE-2582-4995-A38B-1287F2B0D78C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72B586BF-FB5F-48B1-8782-69D2B6B955B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0463" y="1665288"/>
            <a:ext cx="5291138" cy="45354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83450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0448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5D444FF-7226-4704-AE5E-E5A1F97E001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112125" y="1665288"/>
            <a:ext cx="3419475" cy="45354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7164788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6F0DED-D2F6-454A-8713-4C17D9B1BA09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2229452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Blu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99056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8EBA6F5-4C0E-4CCF-B008-85EF62ED8EA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2" name="L-Form 12">
            <a:extLst>
              <a:ext uri="{FF2B5EF4-FFF2-40B4-BE49-F238E27FC236}">
                <a16:creationId xmlns:a16="http://schemas.microsoft.com/office/drawing/2014/main" id="{4470BEAA-30F3-459C-975F-305910811336}"/>
              </a:ext>
            </a:extLst>
          </p:cNvPr>
          <p:cNvSpPr/>
          <p:nvPr userDrawn="1"/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3" name="L-Form 12">
            <a:extLst>
              <a:ext uri="{FF2B5EF4-FFF2-40B4-BE49-F238E27FC236}">
                <a16:creationId xmlns:a16="http://schemas.microsoft.com/office/drawing/2014/main" id="{B6E8F6E6-6B15-4547-B6BE-89D2FA8E6CD5}"/>
              </a:ext>
            </a:extLst>
          </p:cNvPr>
          <p:cNvSpPr/>
          <p:nvPr userDrawn="1"/>
        </p:nvSpPr>
        <p:spPr bwMode="gray">
          <a:xfrm rot="16200000">
            <a:off x="11067256" y="5733256"/>
            <a:ext cx="1124744" cy="1124744"/>
          </a:xfrm>
          <a:prstGeom prst="corner">
            <a:avLst>
              <a:gd name="adj1" fmla="val 30992"/>
              <a:gd name="adj2" fmla="val 32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>
            <a:off x="658813" y="255583"/>
            <a:ext cx="10044113" cy="18466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10872000" cy="45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id="{4A4345EB-2528-4433-95D3-C82B96809FE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66496" y="454240"/>
            <a:ext cx="779463" cy="78263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x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3C8646-F47A-4EF3-A803-9700C6F823B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1706252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Blu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0336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8EBA6F5-4C0E-4CCF-B008-85EF62ED8EA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2" name="L-Form 12">
            <a:extLst>
              <a:ext uri="{FF2B5EF4-FFF2-40B4-BE49-F238E27FC236}">
                <a16:creationId xmlns:a16="http://schemas.microsoft.com/office/drawing/2014/main" id="{4470BEAA-30F3-459C-975F-305910811336}"/>
              </a:ext>
            </a:extLst>
          </p:cNvPr>
          <p:cNvSpPr/>
          <p:nvPr userDrawn="1"/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3" name="L-Form 12">
            <a:extLst>
              <a:ext uri="{FF2B5EF4-FFF2-40B4-BE49-F238E27FC236}">
                <a16:creationId xmlns:a16="http://schemas.microsoft.com/office/drawing/2014/main" id="{B6E8F6E6-6B15-4547-B6BE-89D2FA8E6CD5}"/>
              </a:ext>
            </a:extLst>
          </p:cNvPr>
          <p:cNvSpPr/>
          <p:nvPr userDrawn="1"/>
        </p:nvSpPr>
        <p:spPr bwMode="gray">
          <a:xfrm rot="16200000">
            <a:off x="11067256" y="5733256"/>
            <a:ext cx="1124744" cy="1124744"/>
          </a:xfrm>
          <a:prstGeom prst="corner">
            <a:avLst>
              <a:gd name="adj1" fmla="val 30992"/>
              <a:gd name="adj2" fmla="val 32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id="{4A4345EB-2528-4433-95D3-C82B96809FE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66496" y="454240"/>
            <a:ext cx="779463" cy="78263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x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74977C-5C53-4913-9A20-B7BD48905DBB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1390831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21578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3419875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A5A8A151-26C1-4252-83F1-009E360D0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4367213" y="1665288"/>
            <a:ext cx="7164388" cy="45354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2AA6E5-7ADB-4439-81D7-A01D0D99A10B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46097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39864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5291538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A5A8A151-26C1-4252-83F1-009E360D0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240463" y="1665288"/>
            <a:ext cx="5291138" cy="45354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1269AE-2582-4995-A38B-1287F2B0D78C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1106047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39715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7164788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A5A8A151-26C1-4252-83F1-009E360D0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8112125" y="1665288"/>
            <a:ext cx="3419476" cy="45354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6F0DED-D2F6-454A-8713-4C17D9B1BA09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278369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2737286-B350-4D26-B34D-9E804036BC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76338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2737286-B350-4D26-B34D-9E804036B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D7075B33-0A12-4187-8D57-35B0A55D5B5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pic>
        <p:nvPicPr>
          <p:cNvPr id="4" name="Grafik 3" descr="Ein Bild, das Elektronik, Schaltkreis enthält.&#10;&#10;Automatisch generierte Beschreibung">
            <a:extLst>
              <a:ext uri="{FF2B5EF4-FFF2-40B4-BE49-F238E27FC236}">
                <a16:creationId xmlns:a16="http://schemas.microsoft.com/office/drawing/2014/main" id="{C3A40CC0-7CBA-434F-A3D7-9F4FF4FE55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665288"/>
            <a:ext cx="12192000" cy="5192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F30594-0E0B-4AD8-8557-EFB4E6F6C2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8813" y="3579984"/>
            <a:ext cx="10874375" cy="67710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8" name="L-Form 12">
            <a:extLst>
              <a:ext uri="{FF2B5EF4-FFF2-40B4-BE49-F238E27FC236}">
                <a16:creationId xmlns:a16="http://schemas.microsoft.com/office/drawing/2014/main" id="{E3112AE4-3983-4C74-9588-FD33935AF956}"/>
              </a:ext>
            </a:extLst>
          </p:cNvPr>
          <p:cNvSpPr/>
          <p:nvPr userDrawn="1"/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9" name="L-Form 8">
            <a:extLst>
              <a:ext uri="{FF2B5EF4-FFF2-40B4-BE49-F238E27FC236}">
                <a16:creationId xmlns:a16="http://schemas.microsoft.com/office/drawing/2014/main" id="{B2F6ECFB-3521-4069-B2E2-EED3D470A693}"/>
              </a:ext>
            </a:extLst>
          </p:cNvPr>
          <p:cNvSpPr/>
          <p:nvPr userDrawn="1"/>
        </p:nvSpPr>
        <p:spPr bwMode="gray">
          <a:xfrm rot="16200000">
            <a:off x="11067256" y="5733256"/>
            <a:ext cx="1124744" cy="1124744"/>
          </a:xfrm>
          <a:prstGeom prst="corner">
            <a:avLst>
              <a:gd name="adj1" fmla="val 30992"/>
              <a:gd name="adj2" fmla="val 32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E827939-5B6F-4966-955E-7C1097FC7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8813" y="4705399"/>
            <a:ext cx="10874375" cy="307777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Max Mustermann, MTM-Akademie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008572D9-EDCE-4C1B-B3BA-45A408386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58813" y="5191453"/>
            <a:ext cx="10874375" cy="307777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 der Veranstaltung/Kunde</a:t>
            </a:r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CC991ACE-B09D-4608-9727-4CF4A0C87D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58813" y="5677507"/>
            <a:ext cx="10874375" cy="307777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Ort, TT.MM.JJJJ</a:t>
            </a:r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id="{8459E624-419C-4279-A6A9-4212FA882A1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66496" y="454240"/>
            <a:ext cx="779463" cy="782638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7175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56486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12124" y="1664804"/>
            <a:ext cx="3419429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A5A8A151-26C1-4252-83F1-009E360D0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59396" y="1665288"/>
            <a:ext cx="7165392" cy="45354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0CF9788-DE80-448D-8F41-D0CB2FBD50CB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1767109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Tex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83355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0016" y="1664804"/>
            <a:ext cx="5291538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A5A8A151-26C1-4252-83F1-009E360D0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59396" y="1665288"/>
            <a:ext cx="5291138" cy="45354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93E4461-CD8A-45C6-9EF3-C5FFAB35BF90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2622121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Tex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94551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67213" y="1664804"/>
            <a:ext cx="7164341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A5A8A151-26C1-4252-83F1-009E360D0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59396" y="1665288"/>
            <a:ext cx="3420479" cy="45354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EF67EE-947F-40DA-A65B-571853251244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3045854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00114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5291538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A5A8A151-26C1-4252-83F1-009E360D0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240463" y="1665288"/>
            <a:ext cx="5291138" cy="219574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10">
            <a:extLst>
              <a:ext uri="{FF2B5EF4-FFF2-40B4-BE49-F238E27FC236}">
                <a16:creationId xmlns:a16="http://schemas.microsoft.com/office/drawing/2014/main" id="{B5AE5C05-D8CB-4827-BA31-76D453F8D4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240463" y="4005060"/>
            <a:ext cx="5291138" cy="219574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35110F4-08F6-4C1A-BED4-3ADFA5039143}"/>
              </a:ext>
            </a:extLst>
          </p:cNvPr>
          <p:cNvSpPr>
            <a:spLocks noGrp="1"/>
          </p:cNvSpPr>
          <p:nvPr>
            <p:ph type="dt" sz="half" idx="17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1027402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1028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0063" y="1664804"/>
            <a:ext cx="5291538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A5A8A151-26C1-4252-83F1-009E360D0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60000" y="1665288"/>
            <a:ext cx="5291138" cy="219574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10">
            <a:extLst>
              <a:ext uri="{FF2B5EF4-FFF2-40B4-BE49-F238E27FC236}">
                <a16:creationId xmlns:a16="http://schemas.microsoft.com/office/drawing/2014/main" id="{B5AE5C05-D8CB-4827-BA31-76D453F8D4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60000" y="4005060"/>
            <a:ext cx="5291138" cy="219574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1ED9D1-7D0D-4749-B3A6-A32A5C4DB0F3}"/>
              </a:ext>
            </a:extLst>
          </p:cNvPr>
          <p:cNvSpPr>
            <a:spLocks noGrp="1"/>
          </p:cNvSpPr>
          <p:nvPr>
            <p:ph type="dt" sz="half" idx="17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3967480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1385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D3FB7507-8CD1-4E6D-B71A-2151002721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9396" y="1665286"/>
            <a:ext cx="5292142" cy="612000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Platzhalter: Text durch Klicken bearbeiten (maximal zweizeilig)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BD9C650-CF72-46A0-8A25-11BF51B85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9396" y="2349308"/>
            <a:ext cx="5292725" cy="38512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30335206-7F20-4071-B9AA-47CEFFBFD6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40016" y="1665286"/>
            <a:ext cx="5292142" cy="612000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Platzhalter: Text durch Klicken bearbeiten (maximal zweizeilig)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8CBCAF76-DD1F-45EC-98DE-A0A941E8A8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240016" y="2349308"/>
            <a:ext cx="5292725" cy="38512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272DDAA-A55C-414C-AAFB-A52599EEAF11}"/>
              </a:ext>
            </a:extLst>
          </p:cNvPr>
          <p:cNvSpPr>
            <a:spLocks noGrp="1"/>
          </p:cNvSpPr>
          <p:nvPr>
            <p:ph type="dt" sz="half" idx="17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593000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772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D3FB7507-8CD1-4E6D-B71A-2151002721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9396" y="1665286"/>
            <a:ext cx="5292142" cy="612000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Platzhalter: Text durch Klicken bearbeiten (maximal zweizeilig)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BD9C650-CF72-46A0-8A25-11BF51B85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9396" y="2349308"/>
            <a:ext cx="5292725" cy="151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30335206-7F20-4071-B9AA-47CEFFBFD6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40016" y="1665286"/>
            <a:ext cx="5292142" cy="612000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Platzhalter: Text durch Klicken bearbeiten (maximal zweizeilig)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8CBCAF76-DD1F-45EC-98DE-A0A941E8A8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240016" y="2349308"/>
            <a:ext cx="5292725" cy="151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82843BD-2008-49A8-81F1-6C58BAD2D2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59396" y="4005064"/>
            <a:ext cx="5292142" cy="612000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Platzhalter: Text durch Klicken bearbeiten (maximal zweizeilig)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CABE8CF8-9E9A-4027-A4A5-1F12CF9DBD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659396" y="4689086"/>
            <a:ext cx="5292725" cy="151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C42B5934-D4D3-46F1-830A-F66DB9CC5B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0016" y="4005064"/>
            <a:ext cx="5292142" cy="612000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Platzhalter: Text durch Klicken bearbeiten (maximal zweizeilig)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63E94976-C46C-4DF7-8343-C930A52461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6239433" y="4689086"/>
            <a:ext cx="5292725" cy="151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F5AB18B-0998-4769-9ECB-E29A78217057}"/>
              </a:ext>
            </a:extLst>
          </p:cNvPr>
          <p:cNvSpPr>
            <a:spLocks noGrp="1"/>
          </p:cNvSpPr>
          <p:nvPr>
            <p:ph type="dt" sz="half" idx="21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31167606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27151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10872000" cy="2769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2E865309-6EE0-4DD7-B2D8-76A24B61E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60000" y="1953182"/>
            <a:ext cx="10872000" cy="24622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i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BBF9065-F9B0-4843-82CC-D05C993E09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60000" y="6062809"/>
            <a:ext cx="10872000" cy="138499"/>
          </a:xfrm>
        </p:spPr>
        <p:txBody>
          <a:bodyPr anchor="b">
            <a:spAutoFit/>
          </a:bodyPr>
          <a:lstStyle>
            <a:lvl1pPr>
              <a:spcBef>
                <a:spcPts val="0"/>
              </a:spcBef>
              <a:defRPr sz="900" b="0" i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Platzhalter für eine Quellenangabe</a:t>
            </a:r>
            <a:endParaRPr lang="de-DE" dirty="0"/>
          </a:p>
        </p:txBody>
      </p:sp>
      <p:sp>
        <p:nvSpPr>
          <p:cNvPr id="14" name="Diagrammplatzhalter 13">
            <a:extLst>
              <a:ext uri="{FF2B5EF4-FFF2-40B4-BE49-F238E27FC236}">
                <a16:creationId xmlns:a16="http://schemas.microsoft.com/office/drawing/2014/main" id="{6AE131DE-3BD0-4557-9A60-B26E1E815DB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 bwMode="gray">
          <a:xfrm>
            <a:off x="659606" y="2287587"/>
            <a:ext cx="10872788" cy="3671888"/>
          </a:xfrm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24D1CA-747F-4F6A-AD07-8C4BBE372FCA}"/>
              </a:ext>
            </a:extLst>
          </p:cNvPr>
          <p:cNvSpPr>
            <a:spLocks noGrp="1"/>
          </p:cNvSpPr>
          <p:nvPr>
            <p:ph type="dt" sz="half" idx="17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2523681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92894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5292000" cy="2769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2E865309-6EE0-4DD7-B2D8-76A24B61E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60000" y="1953182"/>
            <a:ext cx="5292000" cy="24622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i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BBF9065-F9B0-4843-82CC-D05C993E09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61188" y="6062809"/>
            <a:ext cx="5292000" cy="138499"/>
          </a:xfrm>
        </p:spPr>
        <p:txBody>
          <a:bodyPr anchor="b">
            <a:spAutoFit/>
          </a:bodyPr>
          <a:lstStyle>
            <a:lvl1pPr>
              <a:spcBef>
                <a:spcPts val="0"/>
              </a:spcBef>
              <a:defRPr sz="900" b="0" i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Platzhalter für eine Quellenangabe</a:t>
            </a:r>
          </a:p>
        </p:txBody>
      </p:sp>
      <p:sp>
        <p:nvSpPr>
          <p:cNvPr id="14" name="Diagrammplatzhalter 13">
            <a:extLst>
              <a:ext uri="{FF2B5EF4-FFF2-40B4-BE49-F238E27FC236}">
                <a16:creationId xmlns:a16="http://schemas.microsoft.com/office/drawing/2014/main" id="{6AE131DE-3BD0-4557-9A60-B26E1E815DB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 bwMode="gray">
          <a:xfrm>
            <a:off x="659606" y="2287587"/>
            <a:ext cx="5292000" cy="3671888"/>
          </a:xfrm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0427BE04-E2D5-4554-91B0-10994FCAEC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40016" y="1664804"/>
            <a:ext cx="5292000" cy="2769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8E91306F-9B67-434D-969E-DBE265A165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40016" y="1953182"/>
            <a:ext cx="5292000" cy="24622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i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37A833D-A514-49BC-85B3-7668A6BDC0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1204" y="6062809"/>
            <a:ext cx="5292000" cy="138499"/>
          </a:xfrm>
        </p:spPr>
        <p:txBody>
          <a:bodyPr anchor="b">
            <a:spAutoFit/>
          </a:bodyPr>
          <a:lstStyle>
            <a:lvl1pPr>
              <a:spcBef>
                <a:spcPts val="0"/>
              </a:spcBef>
              <a:defRPr sz="900" b="0" i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Platzhalter für eine Quellenangabe</a:t>
            </a:r>
            <a:endParaRPr lang="de-DE" dirty="0"/>
          </a:p>
        </p:txBody>
      </p:sp>
      <p:sp>
        <p:nvSpPr>
          <p:cNvPr id="20" name="Diagrammplatzhalter 13">
            <a:extLst>
              <a:ext uri="{FF2B5EF4-FFF2-40B4-BE49-F238E27FC236}">
                <a16:creationId xmlns:a16="http://schemas.microsoft.com/office/drawing/2014/main" id="{B512F93F-367E-4876-9088-DDCB509C2B44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 bwMode="gray">
          <a:xfrm>
            <a:off x="6240016" y="2287587"/>
            <a:ext cx="5292000" cy="3671888"/>
          </a:xfrm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FF96EC-7AEC-4705-BDE6-4FDC8C087297}"/>
              </a:ext>
            </a:extLst>
          </p:cNvPr>
          <p:cNvSpPr>
            <a:spLocks noGrp="1"/>
          </p:cNvSpPr>
          <p:nvPr>
            <p:ph type="dt" sz="half" idx="21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57024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708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0453" y="1664804"/>
            <a:ext cx="5291546" cy="2769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2E865309-6EE0-4DD7-B2D8-76A24B61E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40453" y="1953182"/>
            <a:ext cx="5291546" cy="24622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i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BBF9065-F9B0-4843-82CC-D05C993E09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40453" y="6062809"/>
            <a:ext cx="5291546" cy="138499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900" b="0" i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Platzhalter für eine Quellenangabe</a:t>
            </a:r>
            <a:endParaRPr lang="de-DE" dirty="0"/>
          </a:p>
        </p:txBody>
      </p:sp>
      <p:sp>
        <p:nvSpPr>
          <p:cNvPr id="14" name="Diagrammplatzhalter 13">
            <a:extLst>
              <a:ext uri="{FF2B5EF4-FFF2-40B4-BE49-F238E27FC236}">
                <a16:creationId xmlns:a16="http://schemas.microsoft.com/office/drawing/2014/main" id="{6AE131DE-3BD0-4557-9A60-B26E1E815DB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 bwMode="gray">
          <a:xfrm>
            <a:off x="6240463" y="2287587"/>
            <a:ext cx="5291930" cy="3671888"/>
          </a:xfrm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38CD283-597F-4340-B7B3-9C368C36F9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59396" y="1664804"/>
            <a:ext cx="5291546" cy="453602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2A6973-5124-4B1F-9A23-E6E8E932F8E0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137664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F893DEF-916C-4A70-AB78-F2A7960C4D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91207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D14929C9-AD4F-4BEA-A7AF-1D0CF0E9FFD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F7018B-59AE-4A5E-980E-B2753F5B8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D55D2F-5D66-47FB-8CC5-8F9AA5BC7A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DE26E8-498E-45B3-9B52-202396EB4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BD2453F-35A6-49D6-8727-C869B5444F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9396" y="1665286"/>
            <a:ext cx="10872788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01.	</a:t>
            </a:r>
            <a:r>
              <a:rPr lang="de-DE" dirty="0" err="1"/>
              <a:t>Agendapunkt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A2CF0C6-0EAC-42C2-8FF9-4B87994C4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9396" y="2435648"/>
            <a:ext cx="10872788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02.	</a:t>
            </a:r>
            <a:r>
              <a:rPr lang="de-DE" dirty="0" err="1"/>
              <a:t>Agendapunkt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14743B0-83C3-47A4-BF3A-DECE49F13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9396" y="3206010"/>
            <a:ext cx="10872788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03.	</a:t>
            </a:r>
            <a:r>
              <a:rPr lang="de-DE" dirty="0" err="1"/>
              <a:t>Agendapunkt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F8CCC617-CEAE-43DC-9452-2675FC0430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59396" y="3976372"/>
            <a:ext cx="10872788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04.	</a:t>
            </a:r>
            <a:r>
              <a:rPr lang="de-DE" dirty="0" err="1"/>
              <a:t>Agendapunkt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615CE361-70C6-4E49-A1DD-F2CAE899CD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59396" y="4746734"/>
            <a:ext cx="10872788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05.	</a:t>
            </a:r>
            <a:r>
              <a:rPr lang="de-DE" dirty="0" err="1"/>
              <a:t>Agendapunkt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154E551D-9047-4F4B-8E24-4C158C1B73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9396" y="5517095"/>
            <a:ext cx="10872788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06.	</a:t>
            </a:r>
            <a:r>
              <a:rPr lang="de-DE" dirty="0" err="1"/>
              <a:t>Agendapunkt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B6243C-B1C3-45A1-863B-A5DA1F020C6C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1067164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28292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9396" y="1664804"/>
            <a:ext cx="5291546" cy="2769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Platzhalter für den Diagrammtitel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2E865309-6EE0-4DD7-B2D8-76A24B61E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9396" y="1953182"/>
            <a:ext cx="5291546" cy="24622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i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Platzhalter für die Werteinheit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BBF9065-F9B0-4843-82CC-D05C993E09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9396" y="6062809"/>
            <a:ext cx="5291546" cy="138499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900" b="0" i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Platzhalter für eine Quellenangabe</a:t>
            </a:r>
            <a:endParaRPr lang="de-DE" dirty="0"/>
          </a:p>
        </p:txBody>
      </p:sp>
      <p:sp>
        <p:nvSpPr>
          <p:cNvPr id="14" name="Diagrammplatzhalter 13">
            <a:extLst>
              <a:ext uri="{FF2B5EF4-FFF2-40B4-BE49-F238E27FC236}">
                <a16:creationId xmlns:a16="http://schemas.microsoft.com/office/drawing/2014/main" id="{6AE131DE-3BD0-4557-9A60-B26E1E815DB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 bwMode="gray">
          <a:xfrm>
            <a:off x="659406" y="2287587"/>
            <a:ext cx="5291930" cy="3671888"/>
          </a:xfrm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38CD283-597F-4340-B7B3-9C368C36F9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240016" y="1664804"/>
            <a:ext cx="5291546" cy="453602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7E9D4A2-E97E-485D-8134-E34740D1B8BF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1773053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Full Imag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1097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3608C378-DF38-43FB-B505-2B5390B793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51538" y="1664804"/>
            <a:ext cx="4681538" cy="3385542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de-DE" dirty="0"/>
              <a:t>Platzhalter für Folientitel mit individuellem Hintergrund-bild (Hell)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E3C6218D-ABC1-4FCE-9DE3-788D3ABFB9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1066496" y="454240"/>
            <a:ext cx="779463" cy="782638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38C4CD8-7535-4D23-A814-8B051A9AAB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1124746"/>
              <a:gd name="connsiteY0" fmla="*/ 0 h 1124746"/>
              <a:gd name="connsiteX1" fmla="*/ 360099 w 1124746"/>
              <a:gd name="connsiteY1" fmla="*/ 0 h 1124746"/>
              <a:gd name="connsiteX2" fmla="*/ 360099 w 1124746"/>
              <a:gd name="connsiteY2" fmla="*/ 768292 h 1124746"/>
              <a:gd name="connsiteX3" fmla="*/ 1123172 w 1124746"/>
              <a:gd name="connsiteY3" fmla="*/ 768292 h 1124746"/>
              <a:gd name="connsiteX4" fmla="*/ 1124746 w 1124746"/>
              <a:gd name="connsiteY4" fmla="*/ 1124746 h 1124746"/>
              <a:gd name="connsiteX5" fmla="*/ 0 w 1124746"/>
              <a:gd name="connsiteY5" fmla="*/ 1124746 h 112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4746" h="1124746">
                <a:moveTo>
                  <a:pt x="0" y="0"/>
                </a:moveTo>
                <a:lnTo>
                  <a:pt x="360099" y="0"/>
                </a:lnTo>
                <a:cubicBezTo>
                  <a:pt x="359574" y="254523"/>
                  <a:pt x="360623" y="513769"/>
                  <a:pt x="360099" y="768292"/>
                </a:cubicBezTo>
                <a:lnTo>
                  <a:pt x="1123172" y="768292"/>
                </a:lnTo>
                <a:cubicBezTo>
                  <a:pt x="1123696" y="889734"/>
                  <a:pt x="1124221" y="1003304"/>
                  <a:pt x="1124746" y="1124746"/>
                </a:cubicBezTo>
                <a:lnTo>
                  <a:pt x="0" y="1124746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D554343-EC61-4970-8E37-F8D748586F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067256" y="5733256"/>
            <a:ext cx="1124744" cy="1124744"/>
          </a:xfrm>
          <a:custGeom>
            <a:avLst/>
            <a:gdLst>
              <a:gd name="connsiteX0" fmla="*/ 776163 w 1124744"/>
              <a:gd name="connsiteY0" fmla="*/ 0 h 1124744"/>
              <a:gd name="connsiteX1" fmla="*/ 1124744 w 1124744"/>
              <a:gd name="connsiteY1" fmla="*/ 0 h 1124744"/>
              <a:gd name="connsiteX2" fmla="*/ 1124744 w 1124744"/>
              <a:gd name="connsiteY2" fmla="*/ 1124744 h 1124744"/>
              <a:gd name="connsiteX3" fmla="*/ 0 w 1124744"/>
              <a:gd name="connsiteY3" fmla="*/ 1124744 h 1124744"/>
              <a:gd name="connsiteX4" fmla="*/ 0 w 1124744"/>
              <a:gd name="connsiteY4" fmla="*/ 764646 h 1124744"/>
              <a:gd name="connsiteX5" fmla="*/ 776163 w 1124744"/>
              <a:gd name="connsiteY5" fmla="*/ 764646 h 112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4744" h="1124744">
                <a:moveTo>
                  <a:pt x="776163" y="0"/>
                </a:moveTo>
                <a:lnTo>
                  <a:pt x="1124744" y="0"/>
                </a:lnTo>
                <a:lnTo>
                  <a:pt x="1124744" y="1124744"/>
                </a:lnTo>
                <a:lnTo>
                  <a:pt x="0" y="1124744"/>
                </a:lnTo>
                <a:lnTo>
                  <a:pt x="0" y="764646"/>
                </a:lnTo>
                <a:lnTo>
                  <a:pt x="776163" y="76464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4DB5A3-1B43-474A-85CE-2EA02296367B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3985569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Full Image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62811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3608C378-DF38-43FB-B505-2B5390B793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51538" y="1664804"/>
            <a:ext cx="4681538" cy="3385542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 für Folientitel mit individuellem Hintergrund-bild (Dunkel)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E3C6218D-ABC1-4FCE-9DE3-788D3ABFB9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1066496" y="454240"/>
            <a:ext cx="779463" cy="782638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38C4CD8-7535-4D23-A814-8B051A9AAB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1124746"/>
              <a:gd name="connsiteY0" fmla="*/ 0 h 1124746"/>
              <a:gd name="connsiteX1" fmla="*/ 360099 w 1124746"/>
              <a:gd name="connsiteY1" fmla="*/ 0 h 1124746"/>
              <a:gd name="connsiteX2" fmla="*/ 360099 w 1124746"/>
              <a:gd name="connsiteY2" fmla="*/ 768292 h 1124746"/>
              <a:gd name="connsiteX3" fmla="*/ 1123172 w 1124746"/>
              <a:gd name="connsiteY3" fmla="*/ 768292 h 1124746"/>
              <a:gd name="connsiteX4" fmla="*/ 1124746 w 1124746"/>
              <a:gd name="connsiteY4" fmla="*/ 1124746 h 1124746"/>
              <a:gd name="connsiteX5" fmla="*/ 0 w 1124746"/>
              <a:gd name="connsiteY5" fmla="*/ 1124746 h 112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4746" h="1124746">
                <a:moveTo>
                  <a:pt x="0" y="0"/>
                </a:moveTo>
                <a:lnTo>
                  <a:pt x="360099" y="0"/>
                </a:lnTo>
                <a:cubicBezTo>
                  <a:pt x="359574" y="254523"/>
                  <a:pt x="360623" y="513769"/>
                  <a:pt x="360099" y="768292"/>
                </a:cubicBezTo>
                <a:lnTo>
                  <a:pt x="1123172" y="768292"/>
                </a:lnTo>
                <a:cubicBezTo>
                  <a:pt x="1123696" y="889734"/>
                  <a:pt x="1124221" y="1003304"/>
                  <a:pt x="1124746" y="1124746"/>
                </a:cubicBezTo>
                <a:lnTo>
                  <a:pt x="0" y="1124746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D554343-EC61-4970-8E37-F8D748586F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067256" y="5733256"/>
            <a:ext cx="1124744" cy="1124744"/>
          </a:xfrm>
          <a:custGeom>
            <a:avLst/>
            <a:gdLst>
              <a:gd name="connsiteX0" fmla="*/ 776163 w 1124744"/>
              <a:gd name="connsiteY0" fmla="*/ 0 h 1124744"/>
              <a:gd name="connsiteX1" fmla="*/ 1124744 w 1124744"/>
              <a:gd name="connsiteY1" fmla="*/ 0 h 1124744"/>
              <a:gd name="connsiteX2" fmla="*/ 1124744 w 1124744"/>
              <a:gd name="connsiteY2" fmla="*/ 1124744 h 1124744"/>
              <a:gd name="connsiteX3" fmla="*/ 0 w 1124744"/>
              <a:gd name="connsiteY3" fmla="*/ 1124744 h 1124744"/>
              <a:gd name="connsiteX4" fmla="*/ 0 w 1124744"/>
              <a:gd name="connsiteY4" fmla="*/ 764646 h 1124744"/>
              <a:gd name="connsiteX5" fmla="*/ 776163 w 1124744"/>
              <a:gd name="connsiteY5" fmla="*/ 764646 h 112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4744" h="1124744">
                <a:moveTo>
                  <a:pt x="776163" y="0"/>
                </a:moveTo>
                <a:lnTo>
                  <a:pt x="1124744" y="0"/>
                </a:lnTo>
                <a:lnTo>
                  <a:pt x="1124744" y="1124744"/>
                </a:lnTo>
                <a:lnTo>
                  <a:pt x="0" y="1124744"/>
                </a:lnTo>
                <a:lnTo>
                  <a:pt x="0" y="764646"/>
                </a:lnTo>
                <a:lnTo>
                  <a:pt x="776163" y="76464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5518BEA-0590-40FF-A53E-E654900B3EBA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3952520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D09D16-DE85-4C8F-830E-AAB55129F6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05900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1091DB7E-9763-474B-BA50-458BBF90083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3C1E4BE6-4E67-449F-BB1F-DAC4CEB176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1665288"/>
            <a:ext cx="12192000" cy="51927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b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B6E5A0-8FD3-4D9A-918D-347B6234D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E028975-5E25-489B-8974-D9868806D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5D14F7-C0F9-48DE-BFFF-C24390FC24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7">
            <a:extLst>
              <a:ext uri="{FF2B5EF4-FFF2-40B4-BE49-F238E27FC236}">
                <a16:creationId xmlns:a16="http://schemas.microsoft.com/office/drawing/2014/main" id="{90EA5C98-88BC-46D4-AFF9-CBA1DD38522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66496" y="454240"/>
            <a:ext cx="779463" cy="78263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x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73E56F1-0B77-4315-87AF-8196819DAC90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© MTM ASSOCIATION e. V.</a:t>
            </a:r>
          </a:p>
        </p:txBody>
      </p:sp>
      <p:sp>
        <p:nvSpPr>
          <p:cNvPr id="14" name="Textplatzhalter 20">
            <a:extLst>
              <a:ext uri="{FF2B5EF4-FFF2-40B4-BE49-F238E27FC236}">
                <a16:creationId xmlns:a16="http://schemas.microsoft.com/office/drawing/2014/main" id="{85CCB7F1-A9F3-4A70-B5BE-4F0F3FD15D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1124746"/>
              <a:gd name="connsiteY0" fmla="*/ 0 h 1124746"/>
              <a:gd name="connsiteX1" fmla="*/ 360099 w 1124746"/>
              <a:gd name="connsiteY1" fmla="*/ 0 h 1124746"/>
              <a:gd name="connsiteX2" fmla="*/ 360099 w 1124746"/>
              <a:gd name="connsiteY2" fmla="*/ 768292 h 1124746"/>
              <a:gd name="connsiteX3" fmla="*/ 1123172 w 1124746"/>
              <a:gd name="connsiteY3" fmla="*/ 768292 h 1124746"/>
              <a:gd name="connsiteX4" fmla="*/ 1124746 w 1124746"/>
              <a:gd name="connsiteY4" fmla="*/ 1124746 h 1124746"/>
              <a:gd name="connsiteX5" fmla="*/ 0 w 1124746"/>
              <a:gd name="connsiteY5" fmla="*/ 1124746 h 112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4746" h="1124746">
                <a:moveTo>
                  <a:pt x="0" y="0"/>
                </a:moveTo>
                <a:lnTo>
                  <a:pt x="360099" y="0"/>
                </a:lnTo>
                <a:cubicBezTo>
                  <a:pt x="359574" y="254523"/>
                  <a:pt x="360623" y="513769"/>
                  <a:pt x="360099" y="768292"/>
                </a:cubicBezTo>
                <a:lnTo>
                  <a:pt x="1123172" y="768292"/>
                </a:lnTo>
                <a:cubicBezTo>
                  <a:pt x="1123696" y="889734"/>
                  <a:pt x="1124221" y="1003304"/>
                  <a:pt x="1124746" y="1124746"/>
                </a:cubicBezTo>
                <a:lnTo>
                  <a:pt x="0" y="1124746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15" name="Textplatzhalter 21">
            <a:extLst>
              <a:ext uri="{FF2B5EF4-FFF2-40B4-BE49-F238E27FC236}">
                <a16:creationId xmlns:a16="http://schemas.microsoft.com/office/drawing/2014/main" id="{8B7C2EB2-D147-424C-A6A7-261BAE508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067256" y="5733256"/>
            <a:ext cx="1124744" cy="1124744"/>
          </a:xfrm>
          <a:custGeom>
            <a:avLst/>
            <a:gdLst>
              <a:gd name="connsiteX0" fmla="*/ 776163 w 1124744"/>
              <a:gd name="connsiteY0" fmla="*/ 0 h 1124744"/>
              <a:gd name="connsiteX1" fmla="*/ 1124744 w 1124744"/>
              <a:gd name="connsiteY1" fmla="*/ 0 h 1124744"/>
              <a:gd name="connsiteX2" fmla="*/ 1124744 w 1124744"/>
              <a:gd name="connsiteY2" fmla="*/ 1124744 h 1124744"/>
              <a:gd name="connsiteX3" fmla="*/ 0 w 1124744"/>
              <a:gd name="connsiteY3" fmla="*/ 1124744 h 1124744"/>
              <a:gd name="connsiteX4" fmla="*/ 0 w 1124744"/>
              <a:gd name="connsiteY4" fmla="*/ 764646 h 1124744"/>
              <a:gd name="connsiteX5" fmla="*/ 776163 w 1124744"/>
              <a:gd name="connsiteY5" fmla="*/ 764646 h 112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4744" h="1124744">
                <a:moveTo>
                  <a:pt x="776163" y="0"/>
                </a:moveTo>
                <a:lnTo>
                  <a:pt x="1124744" y="0"/>
                </a:lnTo>
                <a:lnTo>
                  <a:pt x="1124744" y="1124744"/>
                </a:lnTo>
                <a:lnTo>
                  <a:pt x="0" y="1124744"/>
                </a:lnTo>
                <a:lnTo>
                  <a:pt x="0" y="764646"/>
                </a:lnTo>
                <a:lnTo>
                  <a:pt x="776163" y="76464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08909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7D09D16-DE85-4C8F-830E-AAB55129F6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5964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7D09D16-DE85-4C8F-830E-AAB55129F6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1091DB7E-9763-474B-BA50-458BBF90083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5F040263-7EF7-42DE-A4CC-C8F5E522A1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1665288"/>
            <a:ext cx="12192000" cy="5192713"/>
          </a:xfrm>
          <a:solidFill>
            <a:schemeClr val="tx2"/>
          </a:solidFill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B6E5A0-8FD3-4D9A-918D-347B6234D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E028975-5E25-489B-8974-D9868806D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5D14F7-C0F9-48DE-BFFF-C24390FC24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7">
            <a:extLst>
              <a:ext uri="{FF2B5EF4-FFF2-40B4-BE49-F238E27FC236}">
                <a16:creationId xmlns:a16="http://schemas.microsoft.com/office/drawing/2014/main" id="{90EA5C98-88BC-46D4-AFF9-CBA1DD38522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66496" y="454240"/>
            <a:ext cx="779463" cy="78263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x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73E56F1-0B77-4315-87AF-8196819DAC90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© MTM ASSOCIATION e. V.</a:t>
            </a:r>
          </a:p>
        </p:txBody>
      </p:sp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D4DD6464-46D1-4400-A088-D43F38B681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1124746"/>
              <a:gd name="connsiteY0" fmla="*/ 0 h 1124746"/>
              <a:gd name="connsiteX1" fmla="*/ 360099 w 1124746"/>
              <a:gd name="connsiteY1" fmla="*/ 0 h 1124746"/>
              <a:gd name="connsiteX2" fmla="*/ 360099 w 1124746"/>
              <a:gd name="connsiteY2" fmla="*/ 768292 h 1124746"/>
              <a:gd name="connsiteX3" fmla="*/ 1123172 w 1124746"/>
              <a:gd name="connsiteY3" fmla="*/ 768292 h 1124746"/>
              <a:gd name="connsiteX4" fmla="*/ 1124746 w 1124746"/>
              <a:gd name="connsiteY4" fmla="*/ 1124746 h 1124746"/>
              <a:gd name="connsiteX5" fmla="*/ 0 w 1124746"/>
              <a:gd name="connsiteY5" fmla="*/ 1124746 h 112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4746" h="1124746">
                <a:moveTo>
                  <a:pt x="0" y="0"/>
                </a:moveTo>
                <a:lnTo>
                  <a:pt x="360099" y="0"/>
                </a:lnTo>
                <a:cubicBezTo>
                  <a:pt x="359574" y="254523"/>
                  <a:pt x="360623" y="513769"/>
                  <a:pt x="360099" y="768292"/>
                </a:cubicBezTo>
                <a:lnTo>
                  <a:pt x="1123172" y="768292"/>
                </a:lnTo>
                <a:cubicBezTo>
                  <a:pt x="1123696" y="889734"/>
                  <a:pt x="1124221" y="1003304"/>
                  <a:pt x="1124746" y="1124746"/>
                </a:cubicBezTo>
                <a:lnTo>
                  <a:pt x="0" y="1124746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16" name="Textplatzhalter 21">
            <a:extLst>
              <a:ext uri="{FF2B5EF4-FFF2-40B4-BE49-F238E27FC236}">
                <a16:creationId xmlns:a16="http://schemas.microsoft.com/office/drawing/2014/main" id="{75387CDE-84B5-43FA-8530-DE7F01C78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1067256" y="5733256"/>
            <a:ext cx="1124744" cy="1124744"/>
          </a:xfrm>
          <a:custGeom>
            <a:avLst/>
            <a:gdLst>
              <a:gd name="connsiteX0" fmla="*/ 776163 w 1124744"/>
              <a:gd name="connsiteY0" fmla="*/ 0 h 1124744"/>
              <a:gd name="connsiteX1" fmla="*/ 1124744 w 1124744"/>
              <a:gd name="connsiteY1" fmla="*/ 0 h 1124744"/>
              <a:gd name="connsiteX2" fmla="*/ 1124744 w 1124744"/>
              <a:gd name="connsiteY2" fmla="*/ 1124744 h 1124744"/>
              <a:gd name="connsiteX3" fmla="*/ 0 w 1124744"/>
              <a:gd name="connsiteY3" fmla="*/ 1124744 h 1124744"/>
              <a:gd name="connsiteX4" fmla="*/ 0 w 1124744"/>
              <a:gd name="connsiteY4" fmla="*/ 764646 h 1124744"/>
              <a:gd name="connsiteX5" fmla="*/ 776163 w 1124744"/>
              <a:gd name="connsiteY5" fmla="*/ 764646 h 112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4744" h="1124744">
                <a:moveTo>
                  <a:pt x="776163" y="0"/>
                </a:moveTo>
                <a:lnTo>
                  <a:pt x="1124744" y="0"/>
                </a:lnTo>
                <a:lnTo>
                  <a:pt x="1124744" y="1124744"/>
                </a:lnTo>
                <a:lnTo>
                  <a:pt x="0" y="1124744"/>
                </a:lnTo>
                <a:lnTo>
                  <a:pt x="0" y="764646"/>
                </a:lnTo>
                <a:lnTo>
                  <a:pt x="776163" y="76464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44631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36117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1" name="Medienplatzhalter 10">
            <a:extLst>
              <a:ext uri="{FF2B5EF4-FFF2-40B4-BE49-F238E27FC236}">
                <a16:creationId xmlns:a16="http://schemas.microsoft.com/office/drawing/2014/main" id="{BCF5A460-3D35-4A81-996D-64728BEF922B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b="0"/>
            </a:lvl1pPr>
          </a:lstStyle>
          <a:p>
            <a:r>
              <a:rPr lang="de-DE"/>
              <a:t>Mediaclip durch Klicken auf Symbol hinzufügen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38C4CD8-7535-4D23-A814-8B051A9AAB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1124746"/>
              <a:gd name="connsiteY0" fmla="*/ 0 h 1124746"/>
              <a:gd name="connsiteX1" fmla="*/ 360099 w 1124746"/>
              <a:gd name="connsiteY1" fmla="*/ 0 h 1124746"/>
              <a:gd name="connsiteX2" fmla="*/ 360099 w 1124746"/>
              <a:gd name="connsiteY2" fmla="*/ 768292 h 1124746"/>
              <a:gd name="connsiteX3" fmla="*/ 1123172 w 1124746"/>
              <a:gd name="connsiteY3" fmla="*/ 768292 h 1124746"/>
              <a:gd name="connsiteX4" fmla="*/ 1124746 w 1124746"/>
              <a:gd name="connsiteY4" fmla="*/ 1124746 h 1124746"/>
              <a:gd name="connsiteX5" fmla="*/ 0 w 1124746"/>
              <a:gd name="connsiteY5" fmla="*/ 1124746 h 112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4746" h="1124746">
                <a:moveTo>
                  <a:pt x="0" y="0"/>
                </a:moveTo>
                <a:lnTo>
                  <a:pt x="360099" y="0"/>
                </a:lnTo>
                <a:cubicBezTo>
                  <a:pt x="359574" y="254523"/>
                  <a:pt x="360623" y="513769"/>
                  <a:pt x="360099" y="768292"/>
                </a:cubicBezTo>
                <a:lnTo>
                  <a:pt x="1123172" y="768292"/>
                </a:lnTo>
                <a:cubicBezTo>
                  <a:pt x="1123696" y="889734"/>
                  <a:pt x="1124221" y="1003304"/>
                  <a:pt x="1124746" y="1124746"/>
                </a:cubicBezTo>
                <a:lnTo>
                  <a:pt x="0" y="1124746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D554343-EC61-4970-8E37-F8D748586F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067256" y="5733256"/>
            <a:ext cx="1124744" cy="1124744"/>
          </a:xfrm>
          <a:custGeom>
            <a:avLst/>
            <a:gdLst>
              <a:gd name="connsiteX0" fmla="*/ 776163 w 1124744"/>
              <a:gd name="connsiteY0" fmla="*/ 0 h 1124744"/>
              <a:gd name="connsiteX1" fmla="*/ 1124744 w 1124744"/>
              <a:gd name="connsiteY1" fmla="*/ 0 h 1124744"/>
              <a:gd name="connsiteX2" fmla="*/ 1124744 w 1124744"/>
              <a:gd name="connsiteY2" fmla="*/ 1124744 h 1124744"/>
              <a:gd name="connsiteX3" fmla="*/ 0 w 1124744"/>
              <a:gd name="connsiteY3" fmla="*/ 1124744 h 1124744"/>
              <a:gd name="connsiteX4" fmla="*/ 0 w 1124744"/>
              <a:gd name="connsiteY4" fmla="*/ 764646 h 1124744"/>
              <a:gd name="connsiteX5" fmla="*/ 776163 w 1124744"/>
              <a:gd name="connsiteY5" fmla="*/ 764646 h 112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4744" h="1124744">
                <a:moveTo>
                  <a:pt x="776163" y="0"/>
                </a:moveTo>
                <a:lnTo>
                  <a:pt x="1124744" y="0"/>
                </a:lnTo>
                <a:lnTo>
                  <a:pt x="1124744" y="1124744"/>
                </a:lnTo>
                <a:lnTo>
                  <a:pt x="0" y="1124744"/>
                </a:lnTo>
                <a:lnTo>
                  <a:pt x="0" y="764646"/>
                </a:lnTo>
                <a:lnTo>
                  <a:pt x="776163" y="76464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807157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lu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4586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8EBA6F5-4C0E-4CCF-B008-85EF62ED8EA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24000" y="2074785"/>
            <a:ext cx="8640763" cy="2708434"/>
          </a:xfr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 für ein Zitat, einzeilig, zweizeilig, dreizeilig oder auch vierzeilig</a:t>
            </a:r>
          </a:p>
        </p:txBody>
      </p:sp>
      <p:sp>
        <p:nvSpPr>
          <p:cNvPr id="15" name="L-Form 12">
            <a:extLst>
              <a:ext uri="{FF2B5EF4-FFF2-40B4-BE49-F238E27FC236}">
                <a16:creationId xmlns:a16="http://schemas.microsoft.com/office/drawing/2014/main" id="{09FC2AA0-276F-4718-9FC7-E4D9AAEF6055}"/>
              </a:ext>
            </a:extLst>
          </p:cNvPr>
          <p:cNvSpPr/>
          <p:nvPr userDrawn="1"/>
        </p:nvSpPr>
        <p:spPr bwMode="gray">
          <a:xfrm>
            <a:off x="659396" y="4365104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6" name="L-Form 12">
            <a:extLst>
              <a:ext uri="{FF2B5EF4-FFF2-40B4-BE49-F238E27FC236}">
                <a16:creationId xmlns:a16="http://schemas.microsoft.com/office/drawing/2014/main" id="{377E6327-CB36-47B9-996C-83454C53A4F1}"/>
              </a:ext>
            </a:extLst>
          </p:cNvPr>
          <p:cNvSpPr/>
          <p:nvPr userDrawn="1"/>
        </p:nvSpPr>
        <p:spPr bwMode="gray">
          <a:xfrm rot="10800000">
            <a:off x="9904621" y="1368152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4132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and Text Blu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09837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8EBA6F5-4C0E-4CCF-B008-85EF62ED8EA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1" name="L-Form 12">
            <a:extLst>
              <a:ext uri="{FF2B5EF4-FFF2-40B4-BE49-F238E27FC236}">
                <a16:creationId xmlns:a16="http://schemas.microsoft.com/office/drawing/2014/main" id="{B4D68062-957F-429F-AF06-1FC460425FC7}"/>
              </a:ext>
            </a:extLst>
          </p:cNvPr>
          <p:cNvSpPr/>
          <p:nvPr userDrawn="1"/>
        </p:nvSpPr>
        <p:spPr bwMode="gray">
          <a:xfrm>
            <a:off x="659396" y="5076562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2" name="L-Form 12">
            <a:extLst>
              <a:ext uri="{FF2B5EF4-FFF2-40B4-BE49-F238E27FC236}">
                <a16:creationId xmlns:a16="http://schemas.microsoft.com/office/drawing/2014/main" id="{D9D0C30E-6499-42EE-98A6-E0A0FE772DC9}"/>
              </a:ext>
            </a:extLst>
          </p:cNvPr>
          <p:cNvSpPr/>
          <p:nvPr userDrawn="1"/>
        </p:nvSpPr>
        <p:spPr bwMode="gray">
          <a:xfrm rot="10800000">
            <a:off x="9904621" y="656692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BC68D188-735A-4811-8EA6-00D091213E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524000" y="3465004"/>
            <a:ext cx="8640763" cy="830997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für eine Erklärung. Die unternehmerischen Aktivitäten unterscheiden sich je nach Art der Organisation und Kreativität erheblich; das Erklären; Deutung, Begründung; Darlegung der Zusammenhänge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794F59B-E05A-4E7D-B7B3-EDF5A99A1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24000" y="1664804"/>
            <a:ext cx="8640763" cy="1354217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 für ein Zitat, einzeilig oder zweizeilig </a:t>
            </a:r>
          </a:p>
        </p:txBody>
      </p:sp>
    </p:spTree>
    <p:extLst>
      <p:ext uri="{BB962C8B-B14F-4D97-AF65-F5344CB8AC3E}">
        <p14:creationId xmlns:p14="http://schemas.microsoft.com/office/powerpoint/2010/main" val="687192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989521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24000" y="2074785"/>
            <a:ext cx="8640763" cy="2708434"/>
          </a:xfr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Platzhalter für ein Zitat, einzeilig, zweizeilig, dreizeilig oder auch vierzeilig</a:t>
            </a:r>
          </a:p>
        </p:txBody>
      </p:sp>
      <p:sp>
        <p:nvSpPr>
          <p:cNvPr id="15" name="L-Form 12">
            <a:extLst>
              <a:ext uri="{FF2B5EF4-FFF2-40B4-BE49-F238E27FC236}">
                <a16:creationId xmlns:a16="http://schemas.microsoft.com/office/drawing/2014/main" id="{09FC2AA0-276F-4718-9FC7-E4D9AAEF6055}"/>
              </a:ext>
            </a:extLst>
          </p:cNvPr>
          <p:cNvSpPr/>
          <p:nvPr userDrawn="1"/>
        </p:nvSpPr>
        <p:spPr bwMode="gray">
          <a:xfrm>
            <a:off x="659396" y="4365104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6" name="L-Form 12">
            <a:extLst>
              <a:ext uri="{FF2B5EF4-FFF2-40B4-BE49-F238E27FC236}">
                <a16:creationId xmlns:a16="http://schemas.microsoft.com/office/drawing/2014/main" id="{377E6327-CB36-47B9-996C-83454C53A4F1}"/>
              </a:ext>
            </a:extLst>
          </p:cNvPr>
          <p:cNvSpPr/>
          <p:nvPr userDrawn="1"/>
        </p:nvSpPr>
        <p:spPr bwMode="gray">
          <a:xfrm rot="10800000">
            <a:off x="9904621" y="1368152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4842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and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90182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1" name="L-Form 12">
            <a:extLst>
              <a:ext uri="{FF2B5EF4-FFF2-40B4-BE49-F238E27FC236}">
                <a16:creationId xmlns:a16="http://schemas.microsoft.com/office/drawing/2014/main" id="{B4D68062-957F-429F-AF06-1FC460425FC7}"/>
              </a:ext>
            </a:extLst>
          </p:cNvPr>
          <p:cNvSpPr/>
          <p:nvPr userDrawn="1"/>
        </p:nvSpPr>
        <p:spPr bwMode="gray">
          <a:xfrm>
            <a:off x="659396" y="5076562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2" name="L-Form 12">
            <a:extLst>
              <a:ext uri="{FF2B5EF4-FFF2-40B4-BE49-F238E27FC236}">
                <a16:creationId xmlns:a16="http://schemas.microsoft.com/office/drawing/2014/main" id="{D9D0C30E-6499-42EE-98A6-E0A0FE772DC9}"/>
              </a:ext>
            </a:extLst>
          </p:cNvPr>
          <p:cNvSpPr/>
          <p:nvPr userDrawn="1"/>
        </p:nvSpPr>
        <p:spPr bwMode="gray">
          <a:xfrm rot="10800000">
            <a:off x="9904621" y="656692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BC68D188-735A-4811-8EA6-00D091213E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524000" y="3465004"/>
            <a:ext cx="8640763" cy="830997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 b="0">
                <a:solidFill>
                  <a:schemeClr val="accent1"/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für eine Erklärung. Die unternehmerischen Aktivitäten unterscheiden sich je nach Art der Organisation und Kreativität erheblich; das Erklären; Deutung, Begründung; Darlegung der Zusammenhänge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794F59B-E05A-4E7D-B7B3-EDF5A99A1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24000" y="1664804"/>
            <a:ext cx="8640763" cy="1354217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Platzhalter für ein Zitat, einzeilig oder zweizeilig </a:t>
            </a:r>
          </a:p>
        </p:txBody>
      </p:sp>
    </p:spTree>
    <p:extLst>
      <p:ext uri="{BB962C8B-B14F-4D97-AF65-F5344CB8AC3E}">
        <p14:creationId xmlns:p14="http://schemas.microsoft.com/office/powerpoint/2010/main" val="228671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F893DEF-916C-4A70-AB78-F2A7960C4D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6385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EF893DEF-916C-4A70-AB78-F2A7960C4D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D14929C9-AD4F-4BEA-A7AF-1D0CF0E9FFD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F7018B-59AE-4A5E-980E-B2753F5B8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D55D2F-5D66-47FB-8CC5-8F9AA5BC7A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DE26E8-498E-45B3-9B52-202396EB4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BD2453F-35A6-49D6-8727-C869B5444F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9396" y="1665286"/>
            <a:ext cx="5292142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01.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A2CF0C6-0EAC-42C2-8FF9-4B87994C4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9396" y="2435648"/>
            <a:ext cx="5292142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02.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14743B0-83C3-47A4-BF3A-DECE49F13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9396" y="3206010"/>
            <a:ext cx="5292142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03.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F8CCC617-CEAE-43DC-9452-2675FC0430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59396" y="3976372"/>
            <a:ext cx="5292142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04.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615CE361-70C6-4E49-A1DD-F2CAE899CD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59396" y="4746734"/>
            <a:ext cx="5292142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05.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154E551D-9047-4F4B-8E24-4C158C1B73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9396" y="5517095"/>
            <a:ext cx="5292142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06.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299C2BAE-1216-4B05-A43A-F22F03287D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0016" y="1665286"/>
            <a:ext cx="5292142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07.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EDDBA61D-FC65-42B0-9293-78D38BCF7F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40016" y="2435648"/>
            <a:ext cx="5292142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08.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25" name="Textplatzhalter 10">
            <a:extLst>
              <a:ext uri="{FF2B5EF4-FFF2-40B4-BE49-F238E27FC236}">
                <a16:creationId xmlns:a16="http://schemas.microsoft.com/office/drawing/2014/main" id="{00E4232F-C55D-4E65-A739-CE8CFA063C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40016" y="3206010"/>
            <a:ext cx="5292142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09.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FDD0ED1D-8E0F-40C9-8BBC-BC6092929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240016" y="3976372"/>
            <a:ext cx="5292142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10.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27" name="Textplatzhalter 10">
            <a:extLst>
              <a:ext uri="{FF2B5EF4-FFF2-40B4-BE49-F238E27FC236}">
                <a16:creationId xmlns:a16="http://schemas.microsoft.com/office/drawing/2014/main" id="{06A4C2D8-E6FC-4860-8A53-FAD3FC4316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240016" y="4746734"/>
            <a:ext cx="5292142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11.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28" name="Textplatzhalter 10">
            <a:extLst>
              <a:ext uri="{FF2B5EF4-FFF2-40B4-BE49-F238E27FC236}">
                <a16:creationId xmlns:a16="http://schemas.microsoft.com/office/drawing/2014/main" id="{F373FD1F-4596-4226-BA15-7D78ADDF1C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40016" y="5517095"/>
            <a:ext cx="5292142" cy="684213"/>
          </a:xfr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</p:spPr>
        <p:txBody>
          <a:bodyPr lIns="90000" tIns="46800" rIns="90000" bIns="4680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12.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5967EC2-A53C-484D-97A3-8AED7C57EEFB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110396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Ein Bild, das Himmel, draußen, Sonnenuntergang, Herde enthält.&#10;&#10;Automatisch generierte Beschreibung">
            <a:extLst>
              <a:ext uri="{FF2B5EF4-FFF2-40B4-BE49-F238E27FC236}">
                <a16:creationId xmlns:a16="http://schemas.microsoft.com/office/drawing/2014/main" id="{2B5497AC-0C95-485C-BFF2-2537F5168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5687" b="27879"/>
          <a:stretch/>
        </p:blipFill>
        <p:spPr>
          <a:xfrm>
            <a:off x="0" y="0"/>
            <a:ext cx="12192000" cy="3762375"/>
          </a:xfrm>
          <a:prstGeom prst="rect">
            <a:avLst/>
          </a:prstGeom>
        </p:spPr>
      </p:pic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65701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44" imgH="345" progId="TCLayout.ActiveDocument.1">
                  <p:embed/>
                </p:oleObj>
              </mc:Choice>
              <mc:Fallback>
                <p:oleObj name="think-cell Folie" r:id="rId6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1800" b="0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460C29D-BFBF-41E1-917D-48C53DA2A3FB}"/>
              </a:ext>
            </a:extLst>
          </p:cNvPr>
          <p:cNvSpPr/>
          <p:nvPr userDrawn="1"/>
        </p:nvSpPr>
        <p:spPr bwMode="gray">
          <a:xfrm>
            <a:off x="0" y="3762375"/>
            <a:ext cx="12192000" cy="3095625"/>
          </a:xfrm>
          <a:prstGeom prst="rect">
            <a:avLst/>
          </a:prstGeo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6" name="Bildplatzhalter 11">
            <a:extLst>
              <a:ext uri="{FF2B5EF4-FFF2-40B4-BE49-F238E27FC236}">
                <a16:creationId xmlns:a16="http://schemas.microsoft.com/office/drawing/2014/main" id="{8420FAC9-B860-4BE2-88E3-CF3FD63E36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59396" y="4116782"/>
            <a:ext cx="1673431" cy="2084526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sz="1400" b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8813" y="1664804"/>
            <a:ext cx="8640000" cy="498598"/>
          </a:xfrm>
        </p:spPr>
        <p:txBody>
          <a:bodyPr wrap="square" anchor="t">
            <a:noAutofit/>
          </a:bodyPr>
          <a:lstStyle>
            <a:lvl1pPr>
              <a:defRPr sz="1800" b="0"/>
            </a:lvl1pPr>
          </a:lstStyle>
          <a:p>
            <a:r>
              <a:rPr lang="de-DE" dirty="0"/>
              <a:t>Platzhalter für Danksagung, Diskussion, Fragen, Veranstaltungsankündigungen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L-Form 12">
            <a:extLst>
              <a:ext uri="{FF2B5EF4-FFF2-40B4-BE49-F238E27FC236}">
                <a16:creationId xmlns:a16="http://schemas.microsoft.com/office/drawing/2014/main" id="{E4FD3DE6-4DFE-4575-9307-6CAC9DC0519D}"/>
              </a:ext>
            </a:extLst>
          </p:cNvPr>
          <p:cNvSpPr/>
          <p:nvPr userDrawn="1"/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2" name="L-Form 11">
            <a:extLst>
              <a:ext uri="{FF2B5EF4-FFF2-40B4-BE49-F238E27FC236}">
                <a16:creationId xmlns:a16="http://schemas.microsoft.com/office/drawing/2014/main" id="{5DDDB6BE-929C-406C-AE66-C2ACEAF26788}"/>
              </a:ext>
            </a:extLst>
          </p:cNvPr>
          <p:cNvSpPr/>
          <p:nvPr userDrawn="1"/>
        </p:nvSpPr>
        <p:spPr bwMode="gray">
          <a:xfrm rot="16200000">
            <a:off x="11067256" y="5733256"/>
            <a:ext cx="1124744" cy="1124744"/>
          </a:xfrm>
          <a:prstGeom prst="corner">
            <a:avLst>
              <a:gd name="adj1" fmla="val 30992"/>
              <a:gd name="adj2" fmla="val 32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3" name="Textplatzhalter 17">
            <a:extLst>
              <a:ext uri="{FF2B5EF4-FFF2-40B4-BE49-F238E27FC236}">
                <a16:creationId xmlns:a16="http://schemas.microsoft.com/office/drawing/2014/main" id="{1B60DD22-D7E0-4502-81F4-82E5F7F6E69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66496" y="454240"/>
            <a:ext cx="779463" cy="782638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x</a:t>
            </a:r>
            <a:endParaRPr lang="de-DE" dirty="0"/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0EDE9C50-736A-4FA9-B1C0-DA2328288D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67608" y="4116782"/>
            <a:ext cx="5257180" cy="246221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600">
                <a:solidFill>
                  <a:schemeClr val="bg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Kontakt</a:t>
            </a:r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id="{327210B9-AC94-436E-A751-4BDA7EFB37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567608" y="4437692"/>
            <a:ext cx="5257180" cy="21544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600">
                <a:solidFill>
                  <a:schemeClr val="bg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Vorname Name</a:t>
            </a:r>
          </a:p>
        </p:txBody>
      </p:sp>
      <p:sp>
        <p:nvSpPr>
          <p:cNvPr id="78" name="Textplatzhalter 17">
            <a:extLst>
              <a:ext uri="{FF2B5EF4-FFF2-40B4-BE49-F238E27FC236}">
                <a16:creationId xmlns:a16="http://schemas.microsoft.com/office/drawing/2014/main" id="{46E67570-F0E3-41A2-8739-79C24FB08E5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568395" y="5589240"/>
            <a:ext cx="314325" cy="312738"/>
          </a:xfrm>
          <a:blipFill>
            <a:blip r:embed="rId9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231841-FEDD-4BC8-9F6B-C06E81B142D3}"/>
              </a:ext>
            </a:extLst>
          </p:cNvPr>
          <p:cNvSpPr>
            <a:spLocks noGrp="1"/>
          </p:cNvSpPr>
          <p:nvPr>
            <p:ph type="dt" sz="half" idx="3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© MTM ASSOCIATION e. V.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5E1DAF22-C6D7-4146-8E01-F3296148EE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2567608" y="4714215"/>
            <a:ext cx="5257180" cy="21544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600">
                <a:solidFill>
                  <a:schemeClr val="bg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Funktion</a:t>
            </a:r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4AD9B4DC-1007-40CB-AD7D-7019B6C896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2567608" y="4990738"/>
            <a:ext cx="5257180" cy="21544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600">
                <a:solidFill>
                  <a:schemeClr val="bg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Telefonnummer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F2055CEA-D456-46B9-A70F-BC9157B572A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567608" y="5267261"/>
            <a:ext cx="5257180" cy="21544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600">
                <a:solidFill>
                  <a:schemeClr val="bg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E-Mail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8305444D-8289-495D-9FEF-E28165B29F9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8112125" y="4132170"/>
            <a:ext cx="3421063" cy="215444"/>
          </a:xfrm>
        </p:spPr>
        <p:txBody>
          <a:bodyPr wrap="square">
            <a:sp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600">
                <a:solidFill>
                  <a:schemeClr val="bg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Adresse und Website</a:t>
            </a:r>
          </a:p>
        </p:txBody>
      </p:sp>
      <p:sp>
        <p:nvSpPr>
          <p:cNvPr id="36" name="Textplatzhalter 17">
            <a:extLst>
              <a:ext uri="{FF2B5EF4-FFF2-40B4-BE49-F238E27FC236}">
                <a16:creationId xmlns:a16="http://schemas.microsoft.com/office/drawing/2014/main" id="{104A30E1-62B7-4A5E-83B1-645B112A95B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946437" y="5589240"/>
            <a:ext cx="314325" cy="312738"/>
          </a:xfrm>
          <a:blipFill>
            <a:blip r:embed="rId10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37" name="Textplatzhalter 17">
            <a:extLst>
              <a:ext uri="{FF2B5EF4-FFF2-40B4-BE49-F238E27FC236}">
                <a16:creationId xmlns:a16="http://schemas.microsoft.com/office/drawing/2014/main" id="{AD4A3DCD-6ADF-4935-8221-E06B2FBBC0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3324479" y="5589240"/>
            <a:ext cx="314325" cy="312738"/>
          </a:xfrm>
          <a:blipFill>
            <a:blip r:embed="rId11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96065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3746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8" name="Textplatzhalter 17">
            <a:extLst>
              <a:ext uri="{FF2B5EF4-FFF2-40B4-BE49-F238E27FC236}">
                <a16:creationId xmlns:a16="http://schemas.microsoft.com/office/drawing/2014/main" id="{CC1C7895-7D3A-4C86-9DC9-2C70E9E348E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112225" y="4545124"/>
            <a:ext cx="325438" cy="23495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9" name="Textplatzhalter 17">
            <a:extLst>
              <a:ext uri="{FF2B5EF4-FFF2-40B4-BE49-F238E27FC236}">
                <a16:creationId xmlns:a16="http://schemas.microsoft.com/office/drawing/2014/main" id="{7C8D52C6-71B0-4D2F-ACF2-3DFC3084F77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112225" y="4113076"/>
            <a:ext cx="325438" cy="32385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AA3937B3-2F29-44C8-81EA-531FC27EA260}"/>
              </a:ext>
            </a:extLst>
          </p:cNvPr>
          <p:cNvSpPr/>
          <p:nvPr userDrawn="1"/>
        </p:nvSpPr>
        <p:spPr bwMode="gray">
          <a:xfrm>
            <a:off x="8112224" y="1665288"/>
            <a:ext cx="4079776" cy="2278184"/>
          </a:xfrm>
          <a:prstGeom prst="rect">
            <a:avLst/>
          </a:prstGeo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6" name="Bildplatzhalter 11">
            <a:extLst>
              <a:ext uri="{FF2B5EF4-FFF2-40B4-BE49-F238E27FC236}">
                <a16:creationId xmlns:a16="http://schemas.microsoft.com/office/drawing/2014/main" id="{8420FAC9-B860-4BE2-88E3-CF3FD63E36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8208318" y="1665288"/>
            <a:ext cx="1827213" cy="22780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spcBef>
                <a:spcPts val="0"/>
              </a:spcBef>
              <a:defRPr sz="1400" b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8813" y="942485"/>
            <a:ext cx="10044113" cy="36009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0EDE9C50-736A-4FA9-B1C0-DA2328288D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343024" y="1665288"/>
            <a:ext cx="6481763" cy="1038225"/>
          </a:xfr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Name</a:t>
            </a:r>
          </a:p>
          <a:p>
            <a:pPr lvl="1"/>
            <a:r>
              <a:rPr lang="de-DE" dirty="0"/>
              <a:t>Platzhalter Erläuterung</a:t>
            </a:r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id="{F5E6FED4-4544-4FF0-A8E1-E86D945A61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343024" y="2830869"/>
            <a:ext cx="6481763" cy="1038225"/>
          </a:xfr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Position</a:t>
            </a:r>
          </a:p>
          <a:p>
            <a:pPr lvl="1"/>
            <a:r>
              <a:rPr lang="de-DE" dirty="0"/>
              <a:t>Platzhalter Erläuterung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83775AB0-FCE2-48A1-94B2-7F20F88DC3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343024" y="3996450"/>
            <a:ext cx="6481763" cy="1038225"/>
          </a:xfr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Adresse</a:t>
            </a:r>
          </a:p>
          <a:p>
            <a:pPr lvl="1"/>
            <a:r>
              <a:rPr lang="de-DE" dirty="0"/>
              <a:t>Platzhalter Erläuterung</a:t>
            </a:r>
          </a:p>
        </p:txBody>
      </p:sp>
      <p:sp>
        <p:nvSpPr>
          <p:cNvPr id="45" name="Textplatzhalter 6">
            <a:extLst>
              <a:ext uri="{FF2B5EF4-FFF2-40B4-BE49-F238E27FC236}">
                <a16:creationId xmlns:a16="http://schemas.microsoft.com/office/drawing/2014/main" id="{C56A16B6-419B-4D58-9950-A42927DCB8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1343024" y="5162032"/>
            <a:ext cx="6481763" cy="1038225"/>
          </a:xfr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Fähigkeiten</a:t>
            </a:r>
          </a:p>
          <a:p>
            <a:pPr lvl="1"/>
            <a:r>
              <a:rPr lang="de-DE" dirty="0"/>
              <a:t>Platzhalter Erläuterung</a:t>
            </a:r>
          </a:p>
        </p:txBody>
      </p:sp>
      <p:sp>
        <p:nvSpPr>
          <p:cNvPr id="68" name="Textplatzhalter 17">
            <a:extLst>
              <a:ext uri="{FF2B5EF4-FFF2-40B4-BE49-F238E27FC236}">
                <a16:creationId xmlns:a16="http://schemas.microsoft.com/office/drawing/2014/main" id="{8905F4DC-61A7-4AE2-B579-0E28E36FAE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58813" y="1932781"/>
            <a:ext cx="504825" cy="503238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69" name="Textplatzhalter 17">
            <a:extLst>
              <a:ext uri="{FF2B5EF4-FFF2-40B4-BE49-F238E27FC236}">
                <a16:creationId xmlns:a16="http://schemas.microsoft.com/office/drawing/2014/main" id="{40C34265-1DB1-4370-A598-54ACC31BFD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58813" y="3098362"/>
            <a:ext cx="504825" cy="503238"/>
          </a:xfrm>
          <a:blipFill>
            <a:blip r:embed="rId9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70" name="Textplatzhalter 17">
            <a:extLst>
              <a:ext uri="{FF2B5EF4-FFF2-40B4-BE49-F238E27FC236}">
                <a16:creationId xmlns:a16="http://schemas.microsoft.com/office/drawing/2014/main" id="{E42D50E9-650F-444B-8F4E-1FED1AF862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727075" y="4263943"/>
            <a:ext cx="368300" cy="503238"/>
          </a:xfrm>
          <a:blipFill>
            <a:blip r:embed="rId10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71" name="Textplatzhalter 17">
            <a:extLst>
              <a:ext uri="{FF2B5EF4-FFF2-40B4-BE49-F238E27FC236}">
                <a16:creationId xmlns:a16="http://schemas.microsoft.com/office/drawing/2014/main" id="{44B39BC2-E5A3-4C29-9A92-41FFCECE9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658813" y="5429525"/>
            <a:ext cx="504825" cy="503238"/>
          </a:xfrm>
          <a:blipFill>
            <a:blip r:embed="rId11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B11E38-5D3C-4426-95A1-A3485AB0AA50}"/>
              </a:ext>
            </a:extLst>
          </p:cNvPr>
          <p:cNvSpPr>
            <a:spLocks noGrp="1"/>
          </p:cNvSpPr>
          <p:nvPr>
            <p:ph type="dt" sz="half" idx="32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9E1DB4-16FF-4F46-8A12-A9B69C711BB4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 bwMode="gray"/>
        <p:txBody>
          <a:bodyPr/>
          <a:lstStyle/>
          <a:p>
            <a:r>
              <a:rPr lang="de-DE"/>
              <a:t>MTM-Akademie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082890DA-375C-4A58-93F3-BF11CACA688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8549119" y="4167354"/>
            <a:ext cx="2984069" cy="215444"/>
          </a:xfrm>
        </p:spPr>
        <p:txBody>
          <a:bodyPr wrap="square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Telefonnummer</a:t>
            </a:r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36A0F1AF-4A15-4CED-8B98-A257355C95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8549119" y="4554877"/>
            <a:ext cx="2984069" cy="215444"/>
          </a:xfrm>
        </p:spPr>
        <p:txBody>
          <a:bodyPr wrap="square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E-Mail</a:t>
            </a:r>
          </a:p>
        </p:txBody>
      </p:sp>
      <p:sp>
        <p:nvSpPr>
          <p:cNvPr id="32" name="Textplatzhalter 17">
            <a:extLst>
              <a:ext uri="{FF2B5EF4-FFF2-40B4-BE49-F238E27FC236}">
                <a16:creationId xmlns:a16="http://schemas.microsoft.com/office/drawing/2014/main" id="{E479CA9B-96EB-493F-B149-7EE65EDE24A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112224" y="4916462"/>
            <a:ext cx="314325" cy="312738"/>
          </a:xfrm>
          <a:blipFill>
            <a:blip r:embed="rId1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33" name="Textplatzhalter 17">
            <a:extLst>
              <a:ext uri="{FF2B5EF4-FFF2-40B4-BE49-F238E27FC236}">
                <a16:creationId xmlns:a16="http://schemas.microsoft.com/office/drawing/2014/main" id="{DA4388C5-0585-42E1-A8DE-9D33537A6BE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8490266" y="4916462"/>
            <a:ext cx="314325" cy="312738"/>
          </a:xfrm>
          <a:blipFill>
            <a:blip r:embed="rId1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34" name="Textplatzhalter 17">
            <a:extLst>
              <a:ext uri="{FF2B5EF4-FFF2-40B4-BE49-F238E27FC236}">
                <a16:creationId xmlns:a16="http://schemas.microsoft.com/office/drawing/2014/main" id="{CEBA945B-A523-4611-9BA6-E25B4CBDCF4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8868308" y="4916462"/>
            <a:ext cx="314325" cy="312738"/>
          </a:xfrm>
          <a:blipFill>
            <a:blip r:embed="rId14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86176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ever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9282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8EBA6F5-4C0E-4CCF-B008-85EF62ED8EA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1F5401D8-27D3-4707-AF83-94F395BA466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659920" y="2312651"/>
            <a:ext cx="3419475" cy="1800225"/>
          </a:xfrm>
          <a:custGeom>
            <a:avLst/>
            <a:gdLst>
              <a:gd name="connsiteX0" fmla="*/ 0 w 3419475"/>
              <a:gd name="connsiteY0" fmla="*/ 0 h 1800225"/>
              <a:gd name="connsiteX1" fmla="*/ 3419475 w 3419475"/>
              <a:gd name="connsiteY1" fmla="*/ 0 h 1800225"/>
              <a:gd name="connsiteX2" fmla="*/ 3419475 w 3419475"/>
              <a:gd name="connsiteY2" fmla="*/ 1800225 h 1800225"/>
              <a:gd name="connsiteX3" fmla="*/ 0 w 3419475"/>
              <a:gd name="connsiteY3" fmla="*/ 1800225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9475" h="1800225">
                <a:moveTo>
                  <a:pt x="0" y="0"/>
                </a:moveTo>
                <a:lnTo>
                  <a:pt x="3419475" y="0"/>
                </a:lnTo>
                <a:lnTo>
                  <a:pt x="3419475" y="1800225"/>
                </a:lnTo>
                <a:lnTo>
                  <a:pt x="0" y="180022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cap="all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LAND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3649752D-6FE5-4A8B-8831-4D917CE776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404333" y="2312651"/>
            <a:ext cx="3419475" cy="1800225"/>
          </a:xfrm>
          <a:custGeom>
            <a:avLst/>
            <a:gdLst>
              <a:gd name="connsiteX0" fmla="*/ 0 w 3419475"/>
              <a:gd name="connsiteY0" fmla="*/ 0 h 1800225"/>
              <a:gd name="connsiteX1" fmla="*/ 3419475 w 3419475"/>
              <a:gd name="connsiteY1" fmla="*/ 0 h 1800225"/>
              <a:gd name="connsiteX2" fmla="*/ 3419475 w 3419475"/>
              <a:gd name="connsiteY2" fmla="*/ 1800225 h 1800225"/>
              <a:gd name="connsiteX3" fmla="*/ 0 w 3419475"/>
              <a:gd name="connsiteY3" fmla="*/ 1800225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9475" h="1800225">
                <a:moveTo>
                  <a:pt x="0" y="0"/>
                </a:moveTo>
                <a:lnTo>
                  <a:pt x="3419475" y="0"/>
                </a:lnTo>
                <a:lnTo>
                  <a:pt x="3419475" y="1800225"/>
                </a:lnTo>
                <a:lnTo>
                  <a:pt x="0" y="180022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cap="all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LAND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7D615265-A04D-406D-9AD1-5E91812AB59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59920" y="4401308"/>
            <a:ext cx="3419475" cy="1800225"/>
          </a:xfrm>
          <a:custGeom>
            <a:avLst/>
            <a:gdLst>
              <a:gd name="connsiteX0" fmla="*/ 0 w 3419475"/>
              <a:gd name="connsiteY0" fmla="*/ 0 h 1800225"/>
              <a:gd name="connsiteX1" fmla="*/ 3419475 w 3419475"/>
              <a:gd name="connsiteY1" fmla="*/ 0 h 1800225"/>
              <a:gd name="connsiteX2" fmla="*/ 3419475 w 3419475"/>
              <a:gd name="connsiteY2" fmla="*/ 1800225 h 1800225"/>
              <a:gd name="connsiteX3" fmla="*/ 0 w 3419475"/>
              <a:gd name="connsiteY3" fmla="*/ 1800225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9475" h="1800225">
                <a:moveTo>
                  <a:pt x="0" y="0"/>
                </a:moveTo>
                <a:lnTo>
                  <a:pt x="3419475" y="0"/>
                </a:lnTo>
                <a:lnTo>
                  <a:pt x="3419475" y="1800225"/>
                </a:lnTo>
                <a:lnTo>
                  <a:pt x="0" y="180022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cap="all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LAND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4CB9A8BB-A058-4C50-B7E0-6A0C7354776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112748" y="2312651"/>
            <a:ext cx="3419475" cy="1800225"/>
          </a:xfrm>
          <a:custGeom>
            <a:avLst/>
            <a:gdLst>
              <a:gd name="connsiteX0" fmla="*/ 0 w 3419475"/>
              <a:gd name="connsiteY0" fmla="*/ 0 h 1800225"/>
              <a:gd name="connsiteX1" fmla="*/ 3419475 w 3419475"/>
              <a:gd name="connsiteY1" fmla="*/ 0 h 1800225"/>
              <a:gd name="connsiteX2" fmla="*/ 3419475 w 3419475"/>
              <a:gd name="connsiteY2" fmla="*/ 1800225 h 1800225"/>
              <a:gd name="connsiteX3" fmla="*/ 0 w 3419475"/>
              <a:gd name="connsiteY3" fmla="*/ 1800225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9475" h="1800225">
                <a:moveTo>
                  <a:pt x="0" y="0"/>
                </a:moveTo>
                <a:lnTo>
                  <a:pt x="3419475" y="0"/>
                </a:lnTo>
                <a:lnTo>
                  <a:pt x="3419475" y="1800225"/>
                </a:lnTo>
                <a:lnTo>
                  <a:pt x="0" y="1800225"/>
                </a:lnTo>
                <a:close/>
              </a:path>
            </a:pathLst>
          </a:custGeo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  <a:ln w="12700">
            <a:solidFill>
              <a:schemeClr val="bg1"/>
            </a:solidFill>
          </a:ln>
        </p:spPr>
        <p:txBody>
          <a:bodyPr wrap="square" lIns="144000" tIns="144000" rIns="144000" bIns="144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cap="all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Firmenname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L-Form 12">
            <a:extLst>
              <a:ext uri="{FF2B5EF4-FFF2-40B4-BE49-F238E27FC236}">
                <a16:creationId xmlns:a16="http://schemas.microsoft.com/office/drawing/2014/main" id="{4470BEAA-30F3-459C-975F-305910811336}"/>
              </a:ext>
            </a:extLst>
          </p:cNvPr>
          <p:cNvSpPr/>
          <p:nvPr userDrawn="1"/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3" name="L-Form 12">
            <a:extLst>
              <a:ext uri="{FF2B5EF4-FFF2-40B4-BE49-F238E27FC236}">
                <a16:creationId xmlns:a16="http://schemas.microsoft.com/office/drawing/2014/main" id="{B6E8F6E6-6B15-4547-B6BE-89D2FA8E6CD5}"/>
              </a:ext>
            </a:extLst>
          </p:cNvPr>
          <p:cNvSpPr/>
          <p:nvPr userDrawn="1"/>
        </p:nvSpPr>
        <p:spPr bwMode="gray">
          <a:xfrm rot="16200000">
            <a:off x="11067256" y="5733256"/>
            <a:ext cx="1124744" cy="1124744"/>
          </a:xfrm>
          <a:prstGeom prst="corner">
            <a:avLst>
              <a:gd name="adj1" fmla="val 30992"/>
              <a:gd name="adj2" fmla="val 32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10872000" cy="430887"/>
          </a:xfrm>
        </p:spPr>
        <p:txBody>
          <a:bodyPr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für eine Einleitung. [aus mehreren Werken, Filialen o. Ä. bestehender] Betrieb (im Hinblick auf seine wirtschaftliche Einheit)</a:t>
            </a:r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6F38FA21-6330-444B-9C56-78EC326226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404333" y="4401308"/>
            <a:ext cx="3419475" cy="1800225"/>
          </a:xfrm>
          <a:custGeom>
            <a:avLst/>
            <a:gdLst>
              <a:gd name="connsiteX0" fmla="*/ 0 w 3419475"/>
              <a:gd name="connsiteY0" fmla="*/ 0 h 1800225"/>
              <a:gd name="connsiteX1" fmla="*/ 3419475 w 3419475"/>
              <a:gd name="connsiteY1" fmla="*/ 0 h 1800225"/>
              <a:gd name="connsiteX2" fmla="*/ 3419475 w 3419475"/>
              <a:gd name="connsiteY2" fmla="*/ 1800225 h 1800225"/>
              <a:gd name="connsiteX3" fmla="*/ 0 w 3419475"/>
              <a:gd name="connsiteY3" fmla="*/ 1800225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9475" h="1800225">
                <a:moveTo>
                  <a:pt x="0" y="0"/>
                </a:moveTo>
                <a:lnTo>
                  <a:pt x="3419475" y="0"/>
                </a:lnTo>
                <a:lnTo>
                  <a:pt x="3419475" y="1800225"/>
                </a:lnTo>
                <a:lnTo>
                  <a:pt x="0" y="180022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cap="all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LAND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2" name="Textplatzhalter 17">
            <a:extLst>
              <a:ext uri="{FF2B5EF4-FFF2-40B4-BE49-F238E27FC236}">
                <a16:creationId xmlns:a16="http://schemas.microsoft.com/office/drawing/2014/main" id="{9C40A624-74F7-4050-A845-575AF79E08F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66496" y="454240"/>
            <a:ext cx="779463" cy="78263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x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EDFE44-5278-4276-99BC-8B9E577BA2FC}"/>
              </a:ext>
            </a:extLst>
          </p:cNvPr>
          <p:cNvSpPr>
            <a:spLocks noGrp="1"/>
          </p:cNvSpPr>
          <p:nvPr>
            <p:ph type="dt" sz="half" idx="3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© MTM ASSOCIATION e. V.</a:t>
            </a: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10FEE26D-88F2-468E-9EE1-299A86309E0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1081027" y="3663267"/>
            <a:ext cx="314325" cy="312738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28779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81041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8813" y="942485"/>
            <a:ext cx="10044113" cy="36009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0EDE9C50-736A-4FA9-B1C0-DA2328288D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343024" y="1808820"/>
            <a:ext cx="6481763" cy="1260032"/>
          </a:xfr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Name</a:t>
            </a:r>
          </a:p>
          <a:p>
            <a:pPr lvl="1"/>
            <a:r>
              <a:rPr lang="de-DE" dirty="0"/>
              <a:t>Platzhalter Erläuterung</a:t>
            </a:r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id="{F5E6FED4-4544-4FF0-A8E1-E86D945A61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343024" y="3303040"/>
            <a:ext cx="6481763" cy="1260032"/>
          </a:xfr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Position</a:t>
            </a:r>
          </a:p>
          <a:p>
            <a:pPr lvl="1"/>
            <a:r>
              <a:rPr lang="de-DE" dirty="0"/>
              <a:t>Platzhalter Erläuterung</a:t>
            </a:r>
          </a:p>
        </p:txBody>
      </p:sp>
      <p:sp>
        <p:nvSpPr>
          <p:cNvPr id="45" name="Textplatzhalter 6">
            <a:extLst>
              <a:ext uri="{FF2B5EF4-FFF2-40B4-BE49-F238E27FC236}">
                <a16:creationId xmlns:a16="http://schemas.microsoft.com/office/drawing/2014/main" id="{C56A16B6-419B-4D58-9950-A42927DCB8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1343024" y="4797260"/>
            <a:ext cx="6481763" cy="1260032"/>
          </a:xfr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Fähigkeiten</a:t>
            </a:r>
          </a:p>
          <a:p>
            <a:pPr lvl="1"/>
            <a:r>
              <a:rPr lang="de-DE" dirty="0"/>
              <a:t>Platzhalter Erläuterung</a:t>
            </a:r>
          </a:p>
        </p:txBody>
      </p:sp>
      <p:sp>
        <p:nvSpPr>
          <p:cNvPr id="68" name="Textplatzhalter 17">
            <a:extLst>
              <a:ext uri="{FF2B5EF4-FFF2-40B4-BE49-F238E27FC236}">
                <a16:creationId xmlns:a16="http://schemas.microsoft.com/office/drawing/2014/main" id="{8905F4DC-61A7-4AE2-B579-0E28E36FAE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58813" y="2187217"/>
            <a:ext cx="504825" cy="503238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69" name="Textplatzhalter 17">
            <a:extLst>
              <a:ext uri="{FF2B5EF4-FFF2-40B4-BE49-F238E27FC236}">
                <a16:creationId xmlns:a16="http://schemas.microsoft.com/office/drawing/2014/main" id="{40C34265-1DB1-4370-A598-54ACC31BFD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58813" y="3681437"/>
            <a:ext cx="504825" cy="503238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71" name="Textplatzhalter 17">
            <a:extLst>
              <a:ext uri="{FF2B5EF4-FFF2-40B4-BE49-F238E27FC236}">
                <a16:creationId xmlns:a16="http://schemas.microsoft.com/office/drawing/2014/main" id="{44B39BC2-E5A3-4C29-9A92-41FFCECE9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658813" y="5175657"/>
            <a:ext cx="504825" cy="503238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580EF5EF-2659-485D-B3C4-5F196871FE9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112748" y="1665289"/>
            <a:ext cx="3419475" cy="4535486"/>
          </a:xfrm>
          <a:custGeom>
            <a:avLst/>
            <a:gdLst>
              <a:gd name="connsiteX0" fmla="*/ 0 w 3419475"/>
              <a:gd name="connsiteY0" fmla="*/ 0 h 1800225"/>
              <a:gd name="connsiteX1" fmla="*/ 3419475 w 3419475"/>
              <a:gd name="connsiteY1" fmla="*/ 0 h 1800225"/>
              <a:gd name="connsiteX2" fmla="*/ 3419475 w 3419475"/>
              <a:gd name="connsiteY2" fmla="*/ 1800225 h 1800225"/>
              <a:gd name="connsiteX3" fmla="*/ 0 w 3419475"/>
              <a:gd name="connsiteY3" fmla="*/ 1800225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9475" h="1800225">
                <a:moveTo>
                  <a:pt x="0" y="0"/>
                </a:moveTo>
                <a:lnTo>
                  <a:pt x="3419475" y="0"/>
                </a:lnTo>
                <a:lnTo>
                  <a:pt x="3419475" y="1800225"/>
                </a:lnTo>
                <a:lnTo>
                  <a:pt x="0" y="1800225"/>
                </a:lnTo>
                <a:close/>
              </a:path>
            </a:pathLst>
          </a:custGeo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  <a:ln w="12700">
            <a:noFill/>
          </a:ln>
        </p:spPr>
        <p:txBody>
          <a:bodyPr wrap="square" lIns="108000" tIns="900000" rIns="108000" bIns="144000">
            <a:noAutofit/>
          </a:bodyPr>
          <a:lstStyle>
            <a:lvl1pPr marL="180000" indent="-180000">
              <a:spcBef>
                <a:spcPts val="600"/>
              </a:spcBef>
              <a:buFont typeface="Wingdings" panose="05000000000000000000" pitchFamily="2" charset="2"/>
              <a:buChar char="§"/>
              <a:defRPr sz="1600" b="0" cap="none" baseline="0">
                <a:solidFill>
                  <a:schemeClr val="bg1"/>
                </a:solidFill>
              </a:defRPr>
            </a:lvl1pPr>
            <a:lvl2pPr marL="180000" indent="-180000">
              <a:spcBef>
                <a:spcPts val="600"/>
              </a:spcBef>
              <a:buFont typeface="Wingdings" panose="05000000000000000000" pitchFamily="2" charset="2"/>
              <a:buChar char="§"/>
              <a:defRPr sz="1800" b="0" cap="none" baseline="0">
                <a:solidFill>
                  <a:schemeClr val="bg1"/>
                </a:solidFill>
              </a:defRPr>
            </a:lvl2pPr>
            <a:lvl3pPr marL="180000" indent="-180000">
              <a:spcBef>
                <a:spcPts val="600"/>
              </a:spcBef>
              <a:buFont typeface="Wingdings" panose="05000000000000000000" pitchFamily="2" charset="2"/>
              <a:buChar char="§"/>
              <a:defRPr sz="1800" b="0" cap="none" baseline="0">
                <a:solidFill>
                  <a:schemeClr val="bg1"/>
                </a:solidFill>
              </a:defRPr>
            </a:lvl3pPr>
            <a:lvl4pPr marL="180000" indent="-180000">
              <a:spcBef>
                <a:spcPts val="600"/>
              </a:spcBef>
              <a:buFont typeface="Wingdings" panose="05000000000000000000" pitchFamily="2" charset="2"/>
              <a:buChar char="§"/>
              <a:defRPr sz="1800" b="0" cap="none" baseline="0">
                <a:solidFill>
                  <a:schemeClr val="bg1"/>
                </a:solidFill>
              </a:defRPr>
            </a:lvl4pPr>
            <a:lvl5pPr marL="180000" indent="-180000">
              <a:spcBef>
                <a:spcPts val="600"/>
              </a:spcBef>
              <a:buFont typeface="Wingdings" panose="05000000000000000000" pitchFamily="2" charset="2"/>
              <a:buChar char="§"/>
              <a:defRPr sz="1800" b="0" cap="none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0"/>
            <a:r>
              <a:rPr lang="de-DE" dirty="0"/>
              <a:t>Zweite Ebene</a:t>
            </a:r>
          </a:p>
          <a:p>
            <a:pPr lvl="0"/>
            <a:r>
              <a:rPr lang="de-DE" dirty="0"/>
              <a:t>Dritte Ebene</a:t>
            </a:r>
          </a:p>
          <a:p>
            <a:pPr lvl="0"/>
            <a:r>
              <a:rPr lang="de-DE" dirty="0"/>
              <a:t>Vierte Ebene</a:t>
            </a:r>
          </a:p>
          <a:p>
            <a:pPr lvl="0"/>
            <a:r>
              <a:rPr lang="de-DE" dirty="0"/>
              <a:t>Fünfte Ebene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EC8D12F0-0FE5-4061-9081-F3A08AA7C82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868717" y="1918463"/>
            <a:ext cx="2555875" cy="465650"/>
          </a:xfr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2600">
                <a:solidFill>
                  <a:schemeClr val="bg1"/>
                </a:solidFill>
              </a:defRPr>
            </a:lvl3pPr>
            <a:lvl4pPr marL="0" indent="0">
              <a:buNone/>
              <a:defRPr sz="2600">
                <a:solidFill>
                  <a:schemeClr val="bg1"/>
                </a:solidFill>
              </a:defRPr>
            </a:lvl4pPr>
            <a:lvl5pPr marL="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Relevante Projekte</a:t>
            </a:r>
          </a:p>
        </p:txBody>
      </p:sp>
      <p:sp>
        <p:nvSpPr>
          <p:cNvPr id="31" name="Textplatzhalter 17">
            <a:extLst>
              <a:ext uri="{FF2B5EF4-FFF2-40B4-BE49-F238E27FC236}">
                <a16:creationId xmlns:a16="http://schemas.microsoft.com/office/drawing/2014/main" id="{671F690E-08C8-4B76-9425-2517347E92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8257173" y="1918463"/>
            <a:ext cx="467120" cy="465650"/>
          </a:xfrm>
          <a:blipFill>
            <a:blip r:embed="rId9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91F018-D68E-4327-9233-003A18CB48E1}"/>
              </a:ext>
            </a:extLst>
          </p:cNvPr>
          <p:cNvSpPr>
            <a:spLocks noGrp="1"/>
          </p:cNvSpPr>
          <p:nvPr>
            <p:ph type="dt" sz="half" idx="37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380A7D-5778-4AEE-936C-46A3BC7D9B5B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 bwMode="gray"/>
        <p:txBody>
          <a:bodyPr/>
          <a:lstStyle/>
          <a:p>
            <a:r>
              <a:rPr lang="de-DE"/>
              <a:t>MTM-Akademie</a:t>
            </a:r>
          </a:p>
        </p:txBody>
      </p:sp>
    </p:spTree>
    <p:extLst>
      <p:ext uri="{BB962C8B-B14F-4D97-AF65-F5344CB8AC3E}">
        <p14:creationId xmlns:p14="http://schemas.microsoft.com/office/powerpoint/2010/main" val="3453550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8838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8EBA6F5-4C0E-4CCF-B008-85EF62ED8EA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46175" y="2074783"/>
            <a:ext cx="4608513" cy="2708434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</a:t>
            </a:r>
            <a:br>
              <a:rPr lang="de-DE" dirty="0"/>
            </a:br>
            <a:r>
              <a:rPr lang="de-DE" dirty="0"/>
              <a:t>für eine abschließende Botschaft</a:t>
            </a:r>
          </a:p>
        </p:txBody>
      </p:sp>
      <p:sp>
        <p:nvSpPr>
          <p:cNvPr id="19" name="L-Form 12">
            <a:extLst>
              <a:ext uri="{FF2B5EF4-FFF2-40B4-BE49-F238E27FC236}">
                <a16:creationId xmlns:a16="http://schemas.microsoft.com/office/drawing/2014/main" id="{63107D5C-DC28-4655-9939-F99771CAA4F1}"/>
              </a:ext>
            </a:extLst>
          </p:cNvPr>
          <p:cNvSpPr/>
          <p:nvPr userDrawn="1"/>
        </p:nvSpPr>
        <p:spPr bwMode="gray">
          <a:xfrm>
            <a:off x="659396" y="5076562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20" name="L-Form 12">
            <a:extLst>
              <a:ext uri="{FF2B5EF4-FFF2-40B4-BE49-F238E27FC236}">
                <a16:creationId xmlns:a16="http://schemas.microsoft.com/office/drawing/2014/main" id="{D0A28CB4-E548-4B04-BDB1-1567278DBAAE}"/>
              </a:ext>
            </a:extLst>
          </p:cNvPr>
          <p:cNvSpPr/>
          <p:nvPr userDrawn="1"/>
        </p:nvSpPr>
        <p:spPr bwMode="gray">
          <a:xfrm rot="10800000">
            <a:off x="5115270" y="656692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22" name="L-Form 12">
            <a:extLst>
              <a:ext uri="{FF2B5EF4-FFF2-40B4-BE49-F238E27FC236}">
                <a16:creationId xmlns:a16="http://schemas.microsoft.com/office/drawing/2014/main" id="{1252FE3D-3957-4BA7-8439-188F824B637A}"/>
              </a:ext>
            </a:extLst>
          </p:cNvPr>
          <p:cNvSpPr/>
          <p:nvPr userDrawn="1"/>
        </p:nvSpPr>
        <p:spPr bwMode="gray">
          <a:xfrm flipH="1">
            <a:off x="5115270" y="5076562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4741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8743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79609E-7D1A-4C6B-9F35-83DD5065F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8EBA6F5-4C0E-4CCF-B008-85EF62ED8EA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343024" y="2413337"/>
            <a:ext cx="6084888" cy="203132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algn="ctr"/>
            <a:r>
              <a:rPr lang="de-DE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Platzhalter für eine abschließende Botschaft</a:t>
            </a:r>
          </a:p>
        </p:txBody>
      </p:sp>
      <p:sp>
        <p:nvSpPr>
          <p:cNvPr id="19" name="L-Form 12">
            <a:extLst>
              <a:ext uri="{FF2B5EF4-FFF2-40B4-BE49-F238E27FC236}">
                <a16:creationId xmlns:a16="http://schemas.microsoft.com/office/drawing/2014/main" id="{63107D5C-DC28-4655-9939-F99771CAA4F1}"/>
              </a:ext>
            </a:extLst>
          </p:cNvPr>
          <p:cNvSpPr/>
          <p:nvPr userDrawn="1"/>
        </p:nvSpPr>
        <p:spPr bwMode="gray">
          <a:xfrm>
            <a:off x="659396" y="5076562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1" name="L-Form 12">
            <a:extLst>
              <a:ext uri="{FF2B5EF4-FFF2-40B4-BE49-F238E27FC236}">
                <a16:creationId xmlns:a16="http://schemas.microsoft.com/office/drawing/2014/main" id="{63F6FC04-075A-458D-BAF2-738B3C27E9FA}"/>
              </a:ext>
            </a:extLst>
          </p:cNvPr>
          <p:cNvSpPr/>
          <p:nvPr userDrawn="1"/>
        </p:nvSpPr>
        <p:spPr bwMode="gray">
          <a:xfrm rot="10800000">
            <a:off x="6987478" y="656692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2" name="L-Form 12">
            <a:extLst>
              <a:ext uri="{FF2B5EF4-FFF2-40B4-BE49-F238E27FC236}">
                <a16:creationId xmlns:a16="http://schemas.microsoft.com/office/drawing/2014/main" id="{9448063A-5CED-4833-9E77-83B2C4B9276C}"/>
              </a:ext>
            </a:extLst>
          </p:cNvPr>
          <p:cNvSpPr/>
          <p:nvPr userDrawn="1"/>
        </p:nvSpPr>
        <p:spPr bwMode="gray">
          <a:xfrm flipH="1">
            <a:off x="6987478" y="5076562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1818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F893DEF-916C-4A70-AB78-F2A7960C4D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482780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EF893DEF-916C-4A70-AB78-F2A7960C4D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D14929C9-AD4F-4BEA-A7AF-1D0CF0E9FFD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F7018B-59AE-4A5E-980E-B2753F5B8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D55D2F-5D66-47FB-8CC5-8F9AA5BC7A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DE26E8-498E-45B3-9B52-202396EB4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BD2453F-35A6-49D6-8727-C869B5444F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9396" y="1665286"/>
            <a:ext cx="10872788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01.	</a:t>
            </a:r>
            <a:r>
              <a:rPr lang="de-DE" dirty="0" err="1"/>
              <a:t>Agendapunkt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A2CF0C6-0EAC-42C2-8FF9-4B87994C4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9396" y="2435648"/>
            <a:ext cx="10872788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02.	</a:t>
            </a:r>
            <a:r>
              <a:rPr lang="de-DE" dirty="0" err="1"/>
              <a:t>Agendapunkt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14743B0-83C3-47A4-BF3A-DECE49F13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9396" y="3206010"/>
            <a:ext cx="10872788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03.	</a:t>
            </a:r>
            <a:r>
              <a:rPr lang="de-DE" dirty="0" err="1"/>
              <a:t>Agendapunkt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F8CCC617-CEAE-43DC-9452-2675FC0430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59396" y="3976372"/>
            <a:ext cx="10872788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04.	</a:t>
            </a:r>
            <a:r>
              <a:rPr lang="de-DE" dirty="0" err="1"/>
              <a:t>Agendapunkt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615CE361-70C6-4E49-A1DD-F2CAE899CD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59396" y="4746734"/>
            <a:ext cx="10872788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05.	</a:t>
            </a:r>
            <a:r>
              <a:rPr lang="de-DE" dirty="0" err="1"/>
              <a:t>Agendapunkt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154E551D-9047-4F4B-8E24-4C158C1B73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9396" y="5517095"/>
            <a:ext cx="10872788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06.	</a:t>
            </a:r>
            <a:r>
              <a:rPr lang="de-DE" dirty="0" err="1"/>
              <a:t>Agendapunkt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824221-9309-4129-882D-8127F57EE57C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326567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F893DEF-916C-4A70-AB78-F2A7960C4D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0805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EF893DEF-916C-4A70-AB78-F2A7960C4D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D14929C9-AD4F-4BEA-A7AF-1D0CF0E9FFD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F7018B-59AE-4A5E-980E-B2753F5B8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D55D2F-5D66-47FB-8CC5-8F9AA5BC7A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DE26E8-498E-45B3-9B52-202396EB4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BD2453F-35A6-49D6-8727-C869B5444F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9396" y="1665286"/>
            <a:ext cx="5292142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01.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A2CF0C6-0EAC-42C2-8FF9-4B87994C4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9396" y="2435648"/>
            <a:ext cx="5292142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02.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14743B0-83C3-47A4-BF3A-DECE49F13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9396" y="3206010"/>
            <a:ext cx="5292142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03.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F8CCC617-CEAE-43DC-9452-2675FC0430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59396" y="3976372"/>
            <a:ext cx="5292142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04.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615CE361-70C6-4E49-A1DD-F2CAE899CD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59396" y="4746734"/>
            <a:ext cx="5292142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05.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154E551D-9047-4F4B-8E24-4C158C1B73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9396" y="5517095"/>
            <a:ext cx="5292142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06.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299C2BAE-1216-4B05-A43A-F22F03287D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0016" y="1665286"/>
            <a:ext cx="5292142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07.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EDDBA61D-FC65-42B0-9293-78D38BCF7F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40016" y="2435648"/>
            <a:ext cx="5292142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08.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25" name="Textplatzhalter 10">
            <a:extLst>
              <a:ext uri="{FF2B5EF4-FFF2-40B4-BE49-F238E27FC236}">
                <a16:creationId xmlns:a16="http://schemas.microsoft.com/office/drawing/2014/main" id="{00E4232F-C55D-4E65-A739-CE8CFA063C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40016" y="3206010"/>
            <a:ext cx="5292142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09.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FDD0ED1D-8E0F-40C9-8BBC-BC6092929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240016" y="3976372"/>
            <a:ext cx="5292142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10.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27" name="Textplatzhalter 10">
            <a:extLst>
              <a:ext uri="{FF2B5EF4-FFF2-40B4-BE49-F238E27FC236}">
                <a16:creationId xmlns:a16="http://schemas.microsoft.com/office/drawing/2014/main" id="{06A4C2D8-E6FC-4860-8A53-FAD3FC4316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240016" y="4746734"/>
            <a:ext cx="5292142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11.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28" name="Textplatzhalter 10">
            <a:extLst>
              <a:ext uri="{FF2B5EF4-FFF2-40B4-BE49-F238E27FC236}">
                <a16:creationId xmlns:a16="http://schemas.microsoft.com/office/drawing/2014/main" id="{F373FD1F-4596-4226-BA15-7D78ADDF1C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40016" y="5517095"/>
            <a:ext cx="5292142" cy="684213"/>
          </a:xfrm>
          <a:noFill/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tabLst>
                <a:tab pos="449263" algn="l"/>
              </a:tabLst>
              <a:defRPr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12.	</a:t>
            </a:r>
            <a:r>
              <a:rPr lang="de-DE" dirty="0" err="1"/>
              <a:t>Agendapunkt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	Unterpunkt durch Klicken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47DEEA-EB59-46BC-8FD6-2F19BC0D9645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21523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E0AB59A-2C0C-476B-B8F4-DD97508251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59265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CD556023-47E2-4F85-AA22-E33B5A69F2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EDFE396-C184-43BF-AEDA-F6BADE066037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F3C981-47E0-4CEC-80C4-69075138C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784143" y="2708920"/>
            <a:ext cx="9748462" cy="1354217"/>
          </a:xfrm>
        </p:spPr>
        <p:txBody>
          <a:bodyPr anchor="t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Kapitelnamen durch Klicken bearbeiten</a:t>
            </a:r>
            <a:endParaRPr lang="de-DE" dirty="0" err="1"/>
          </a:p>
        </p:txBody>
      </p:sp>
      <p:sp>
        <p:nvSpPr>
          <p:cNvPr id="9" name="L-Form 12">
            <a:extLst>
              <a:ext uri="{FF2B5EF4-FFF2-40B4-BE49-F238E27FC236}">
                <a16:creationId xmlns:a16="http://schemas.microsoft.com/office/drawing/2014/main" id="{050ED96C-ADCF-4FC7-82C0-C72536087601}"/>
              </a:ext>
            </a:extLst>
          </p:cNvPr>
          <p:cNvSpPr/>
          <p:nvPr userDrawn="1"/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0" name="L-Form 9">
            <a:extLst>
              <a:ext uri="{FF2B5EF4-FFF2-40B4-BE49-F238E27FC236}">
                <a16:creationId xmlns:a16="http://schemas.microsoft.com/office/drawing/2014/main" id="{9A626740-F506-4DEB-A823-B53EBE16B19B}"/>
              </a:ext>
            </a:extLst>
          </p:cNvPr>
          <p:cNvSpPr/>
          <p:nvPr userDrawn="1"/>
        </p:nvSpPr>
        <p:spPr bwMode="gray">
          <a:xfrm rot="16200000">
            <a:off x="11067256" y="5733256"/>
            <a:ext cx="1124744" cy="1124744"/>
          </a:xfrm>
          <a:prstGeom prst="corner">
            <a:avLst>
              <a:gd name="adj1" fmla="val 30992"/>
              <a:gd name="adj2" fmla="val 32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29E37F53-A5A9-4C0A-A603-A244F0D98D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8813" y="2701815"/>
            <a:ext cx="1008063" cy="684213"/>
          </a:xfrm>
          <a:noFill/>
        </p:spPr>
        <p:txBody>
          <a:bodyPr lIns="0" tIns="0" rIns="0" bIns="0" anchor="ctr"/>
          <a:lstStyle>
            <a:lvl1pPr marL="0" indent="0" algn="r">
              <a:spcBef>
                <a:spcPts val="0"/>
              </a:spcBef>
              <a:tabLst>
                <a:tab pos="449263" algn="l"/>
              </a:tabLst>
              <a:defRPr sz="44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4400" b="1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01.</a:t>
            </a:r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81836C0F-E4DC-4F2B-863F-AB4C0171262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66496" y="454240"/>
            <a:ext cx="779463" cy="78263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5938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E0AB59A-2C0C-476B-B8F4-DD97508251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57760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EE0AB59A-2C0C-476B-B8F4-DD97508251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CD556023-47E2-4F85-AA22-E33B5A69F2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44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F3C981-47E0-4CEC-80C4-69075138C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784143" y="2708920"/>
            <a:ext cx="9748462" cy="1354217"/>
          </a:xfrm>
        </p:spPr>
        <p:txBody>
          <a:bodyPr anchor="t"/>
          <a:lstStyle>
            <a:lvl1pPr algn="l">
              <a:lnSpc>
                <a:spcPct val="10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/>
              <a:t>Kapitelnamen durch Klicken bearbeiten</a:t>
            </a:r>
            <a:endParaRPr lang="de-DE" dirty="0" err="1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29E37F53-A5A9-4C0A-A603-A244F0D98D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8813" y="2701815"/>
            <a:ext cx="1008063" cy="684213"/>
          </a:xfrm>
          <a:noFill/>
        </p:spPr>
        <p:txBody>
          <a:bodyPr lIns="0" tIns="0" rIns="0" bIns="0" anchor="ctr"/>
          <a:lstStyle>
            <a:lvl1pPr marL="0" indent="0" algn="r">
              <a:spcBef>
                <a:spcPts val="0"/>
              </a:spcBef>
              <a:tabLst>
                <a:tab pos="449263" algn="l"/>
              </a:tabLst>
              <a:defRPr sz="4400" b="1">
                <a:solidFill>
                  <a:schemeClr val="accent1"/>
                </a:solidFill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tabLst>
                <a:tab pos="449263" algn="l"/>
              </a:tabLst>
              <a:defRPr sz="4400" b="1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3pPr>
            <a:lvl4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4pPr>
            <a:lvl5pPr marL="0" indent="0">
              <a:spcBef>
                <a:spcPts val="0"/>
              </a:spcBef>
              <a:buNone/>
              <a:tabLst>
                <a:tab pos="449263" algn="l"/>
              </a:tabLst>
              <a:defRPr sz="1600"/>
            </a:lvl5pPr>
          </a:lstStyle>
          <a:p>
            <a:pPr lvl="0"/>
            <a:r>
              <a:rPr lang="de-DE" dirty="0"/>
              <a:t>01.</a:t>
            </a:r>
          </a:p>
        </p:txBody>
      </p:sp>
      <p:sp>
        <p:nvSpPr>
          <p:cNvPr id="6" name="L-Form 12">
            <a:extLst>
              <a:ext uri="{FF2B5EF4-FFF2-40B4-BE49-F238E27FC236}">
                <a16:creationId xmlns:a16="http://schemas.microsoft.com/office/drawing/2014/main" id="{A8F92F36-BAF6-4449-A0EE-3CC6AED12E94}"/>
              </a:ext>
            </a:extLst>
          </p:cNvPr>
          <p:cNvSpPr/>
          <p:nvPr userDrawn="1"/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9" name="L-Form 8">
            <a:extLst>
              <a:ext uri="{FF2B5EF4-FFF2-40B4-BE49-F238E27FC236}">
                <a16:creationId xmlns:a16="http://schemas.microsoft.com/office/drawing/2014/main" id="{5FED26F7-C0FC-4CCB-A6F7-E53E5DD01833}"/>
              </a:ext>
            </a:extLst>
          </p:cNvPr>
          <p:cNvSpPr/>
          <p:nvPr userDrawn="1"/>
        </p:nvSpPr>
        <p:spPr bwMode="gray">
          <a:xfrm rot="16200000">
            <a:off x="11067256" y="5733256"/>
            <a:ext cx="1124744" cy="1124744"/>
          </a:xfrm>
          <a:prstGeom prst="corner">
            <a:avLst>
              <a:gd name="adj1" fmla="val 30992"/>
              <a:gd name="adj2" fmla="val 32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dirty="0"/>
              <a:t> </a:t>
            </a:r>
          </a:p>
        </p:txBody>
      </p:sp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26D31D1A-1BAB-4587-BF05-2765FA8D47F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66496" y="454240"/>
            <a:ext cx="779463" cy="78263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208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79609E-7D1A-4C6B-9F35-83DD5065F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310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DB4145E-5B1F-4F9F-A096-EF6E62CC3F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AAA1F-B82B-4228-A574-B7D779DB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Folientitel durch Klicken bearbeiten (max. zweizeilig)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ED3B-AD7C-44D6-AAF9-40BA3128D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07E-ADAF-4E61-AE83-AF2D084E8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D852D581-4176-4F6E-93E8-6741F4956F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6B9C2B-CC74-41C9-96DF-46B8F2305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000" y="1664804"/>
            <a:ext cx="10872000" cy="4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D4FA54-3FC0-4E20-8F45-F79DE396F374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307978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ags" Target="../tags/tag2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3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12162F2E-3BCC-4530-AF4A-1E848DEE21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7"/>
            </p:custDataLst>
            <p:extLst>
              <p:ext uri="{D42A27DB-BD31-4B8C-83A1-F6EECF244321}">
                <p14:modId xmlns:p14="http://schemas.microsoft.com/office/powerpoint/2010/main" val="41194081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9" imgW="344" imgH="345" progId="TCLayout.ActiveDocument.1">
                  <p:embed/>
                </p:oleObj>
              </mc:Choice>
              <mc:Fallback>
                <p:oleObj name="think-cell Folie" r:id="rId49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EF414D45-7B47-4508-873D-ABB6D5A7DE19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defTabSz="1828434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600" b="1" i="0" baseline="0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AFBD4B2-D089-401C-9AAC-CC309055330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58813" y="942485"/>
            <a:ext cx="10044113" cy="360099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/>
          <a:p>
            <a:r>
              <a:rPr lang="de-DE" noProof="0"/>
              <a:t>Folientitel durch Klicken bearbeiten (max. zweizeilig)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55EC04-C8EE-4A51-A105-AF63A23F1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58813" y="255583"/>
            <a:ext cx="10044113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DE"/>
              <a:t>MTM-Akademie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0BD21C-4298-4700-89BF-4AC87DB1B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488488" y="6576573"/>
            <a:ext cx="36004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852D581-4176-4F6E-93E8-6741F4956FB1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8086A0E-7306-4503-8E2B-F74CF30706E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60000" y="1664804"/>
            <a:ext cx="10872000" cy="45359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7" name="L-Form 12">
            <a:extLst>
              <a:ext uri="{FF2B5EF4-FFF2-40B4-BE49-F238E27FC236}">
                <a16:creationId xmlns:a16="http://schemas.microsoft.com/office/drawing/2014/main" id="{0F367BBF-751C-4E2F-B92B-9F831887F25B}"/>
              </a:ext>
            </a:extLst>
          </p:cNvPr>
          <p:cNvSpPr/>
          <p:nvPr userDrawn="1"/>
        </p:nvSpPr>
        <p:spPr bwMode="gray">
          <a:xfrm>
            <a:off x="0" y="5733254"/>
            <a:ext cx="1124746" cy="1124746"/>
          </a:xfrm>
          <a:custGeom>
            <a:avLst/>
            <a:gdLst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6510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65101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8000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33351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397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2948 w 2268000"/>
              <a:gd name="connsiteY2" fmla="*/ 1552401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  <a:gd name="connsiteX0" fmla="*/ 0 w 2268000"/>
              <a:gd name="connsiteY0" fmla="*/ 0 h 2268000"/>
              <a:gd name="connsiteX1" fmla="*/ 726123 w 2268000"/>
              <a:gd name="connsiteY1" fmla="*/ 0 h 2268000"/>
              <a:gd name="connsiteX2" fmla="*/ 726123 w 2268000"/>
              <a:gd name="connsiteY2" fmla="*/ 1549226 h 2268000"/>
              <a:gd name="connsiteX3" fmla="*/ 2264825 w 2268000"/>
              <a:gd name="connsiteY3" fmla="*/ 1549226 h 2268000"/>
              <a:gd name="connsiteX4" fmla="*/ 2268000 w 2268000"/>
              <a:gd name="connsiteY4" fmla="*/ 2268000 h 2268000"/>
              <a:gd name="connsiteX5" fmla="*/ 0 w 2268000"/>
              <a:gd name="connsiteY5" fmla="*/ 2268000 h 2268000"/>
              <a:gd name="connsiteX6" fmla="*/ 0 w 2268000"/>
              <a:gd name="connsiteY6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000" h="2268000">
                <a:moveTo>
                  <a:pt x="0" y="0"/>
                </a:moveTo>
                <a:lnTo>
                  <a:pt x="726123" y="0"/>
                </a:lnTo>
                <a:cubicBezTo>
                  <a:pt x="725065" y="513234"/>
                  <a:pt x="727181" y="1035992"/>
                  <a:pt x="726123" y="1549226"/>
                </a:cubicBezTo>
                <a:lnTo>
                  <a:pt x="2264825" y="1549226"/>
                </a:lnTo>
                <a:cubicBezTo>
                  <a:pt x="2265883" y="1794109"/>
                  <a:pt x="2266942" y="2023117"/>
                  <a:pt x="2268000" y="2268000"/>
                </a:cubicBez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noProof="0"/>
              <a:t> </a:t>
            </a:r>
          </a:p>
        </p:txBody>
      </p:sp>
      <p:sp>
        <p:nvSpPr>
          <p:cNvPr id="18" name="L-Form 17">
            <a:extLst>
              <a:ext uri="{FF2B5EF4-FFF2-40B4-BE49-F238E27FC236}">
                <a16:creationId xmlns:a16="http://schemas.microsoft.com/office/drawing/2014/main" id="{71E7176F-430A-4351-B460-F152BBF81623}"/>
              </a:ext>
            </a:extLst>
          </p:cNvPr>
          <p:cNvSpPr/>
          <p:nvPr userDrawn="1"/>
        </p:nvSpPr>
        <p:spPr bwMode="gray">
          <a:xfrm rot="16200000">
            <a:off x="11067256" y="5733256"/>
            <a:ext cx="1124744" cy="1124744"/>
          </a:xfrm>
          <a:prstGeom prst="corner">
            <a:avLst>
              <a:gd name="adj1" fmla="val 30992"/>
              <a:gd name="adj2" fmla="val 32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12" b="1" noProof="0"/>
              <a:t> </a:t>
            </a:r>
          </a:p>
        </p:txBody>
      </p:sp>
      <p:sp>
        <p:nvSpPr>
          <p:cNvPr id="14" name="Textplatzhalter 17">
            <a:extLst>
              <a:ext uri="{FF2B5EF4-FFF2-40B4-BE49-F238E27FC236}">
                <a16:creationId xmlns:a16="http://schemas.microsoft.com/office/drawing/2014/main" id="{2EC51E78-6DD3-4227-A44F-ACAA6E5B9B4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66496" y="454240"/>
            <a:ext cx="779463" cy="782638"/>
          </a:xfrm>
          <a:prstGeom prst="rect">
            <a:avLst/>
          </a:prstGeom>
          <a:blipFill>
            <a:blip r:embed="rId5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noProof="0"/>
              <a:t>x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91681A-D3D5-4CAE-8DDF-867297F021F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43025" y="6576573"/>
            <a:ext cx="8999538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© MTM ASSOCIATION e. V.</a:t>
            </a:r>
          </a:p>
        </p:txBody>
      </p:sp>
    </p:spTree>
    <p:extLst>
      <p:ext uri="{BB962C8B-B14F-4D97-AF65-F5344CB8AC3E}">
        <p14:creationId xmlns:p14="http://schemas.microsoft.com/office/powerpoint/2010/main" val="266544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50" r:id="rId3"/>
    <p:sldLayoutId id="2147483652" r:id="rId4"/>
    <p:sldLayoutId id="2147483651" r:id="rId5"/>
    <p:sldLayoutId id="2147483653" r:id="rId6"/>
    <p:sldLayoutId id="2147483654" r:id="rId7"/>
    <p:sldLayoutId id="2147483655" r:id="rId8"/>
    <p:sldLayoutId id="2147483656" r:id="rId9"/>
    <p:sldLayoutId id="2147483676" r:id="rId10"/>
    <p:sldLayoutId id="2147483657" r:id="rId11"/>
    <p:sldLayoutId id="2147483658" r:id="rId12"/>
    <p:sldLayoutId id="2147483695" r:id="rId13"/>
    <p:sldLayoutId id="2147483696" r:id="rId14"/>
    <p:sldLayoutId id="2147483659" r:id="rId15"/>
    <p:sldLayoutId id="2147483682" r:id="rId16"/>
    <p:sldLayoutId id="2147483687" r:id="rId17"/>
    <p:sldLayoutId id="2147483660" r:id="rId18"/>
    <p:sldLayoutId id="2147483686" r:id="rId19"/>
    <p:sldLayoutId id="2147483661" r:id="rId20"/>
    <p:sldLayoutId id="2147483688" r:id="rId21"/>
    <p:sldLayoutId id="2147483689" r:id="rId22"/>
    <p:sldLayoutId id="2147483690" r:id="rId23"/>
    <p:sldLayoutId id="2147483691" r:id="rId24"/>
    <p:sldLayoutId id="2147483663" r:id="rId25"/>
    <p:sldLayoutId id="2147483664" r:id="rId26"/>
    <p:sldLayoutId id="2147483665" r:id="rId27"/>
    <p:sldLayoutId id="2147483666" r:id="rId28"/>
    <p:sldLayoutId id="2147483667" r:id="rId29"/>
    <p:sldLayoutId id="2147483668" r:id="rId30"/>
    <p:sldLayoutId id="2147483669" r:id="rId31"/>
    <p:sldLayoutId id="2147483670" r:id="rId32"/>
    <p:sldLayoutId id="2147483684" r:id="rId33"/>
    <p:sldLayoutId id="2147483693" r:id="rId34"/>
    <p:sldLayoutId id="2147483697" r:id="rId35"/>
    <p:sldLayoutId id="2147483671" r:id="rId36"/>
    <p:sldLayoutId id="2147483672" r:id="rId37"/>
    <p:sldLayoutId id="2147483673" r:id="rId38"/>
    <p:sldLayoutId id="2147483675" r:id="rId39"/>
    <p:sldLayoutId id="2147483694" r:id="rId40"/>
    <p:sldLayoutId id="2147483678" r:id="rId41"/>
    <p:sldLayoutId id="2147483679" r:id="rId42"/>
    <p:sldLayoutId id="2147483683" r:id="rId43"/>
    <p:sldLayoutId id="2147483680" r:id="rId44"/>
    <p:sldLayoutId id="2147483681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marR="0" indent="-180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1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1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1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1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orient="horz" pos="3906" userDrawn="1">
          <p15:clr>
            <a:srgbClr val="F26B43"/>
          </p15:clr>
        </p15:guide>
        <p15:guide id="3" pos="415" userDrawn="1">
          <p15:clr>
            <a:srgbClr val="F26B43"/>
          </p15:clr>
        </p15:guide>
        <p15:guide id="4" pos="7265" userDrawn="1">
          <p15:clr>
            <a:srgbClr val="F26B43"/>
          </p15:clr>
        </p15:guide>
        <p15:guide id="5" pos="3931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2570" userDrawn="1">
          <p15:clr>
            <a:srgbClr val="F26B43"/>
          </p15:clr>
        </p15:guide>
        <p15:guide id="8" pos="2751" userDrawn="1">
          <p15:clr>
            <a:srgbClr val="F26B43"/>
          </p15:clr>
        </p15:guide>
        <p15:guide id="9" pos="4929" userDrawn="1">
          <p15:clr>
            <a:srgbClr val="F26B43"/>
          </p15:clr>
        </p15:guide>
        <p15:guide id="10" pos="5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2.bin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4.bin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5.bin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summit.mtm.org/?lang=de" TargetMode="Externa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6.bin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7.bin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1.jp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7.bin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20.emf"/><Relationship Id="rId11" Type="http://schemas.openxmlformats.org/officeDocument/2006/relationships/image" Target="../media/image27.jpg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20.emf"/><Relationship Id="rId11" Type="http://schemas.openxmlformats.org/officeDocument/2006/relationships/image" Target="../media/image27.jpg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20.emf"/><Relationship Id="rId11" Type="http://schemas.openxmlformats.org/officeDocument/2006/relationships/image" Target="../media/image27.jpg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20.emf"/><Relationship Id="rId11" Type="http://schemas.openxmlformats.org/officeDocument/2006/relationships/image" Target="../media/image27.jpg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2.bin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37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tags" Target="../tags/tag107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tags" Target="../tags/tag106.xml"/><Relationship Id="rId6" Type="http://schemas.openxmlformats.org/officeDocument/2006/relationships/image" Target="../media/image20.emf"/><Relationship Id="rId11" Type="http://schemas.openxmlformats.org/officeDocument/2006/relationships/image" Target="../media/image27.jpg"/><Relationship Id="rId5" Type="http://schemas.openxmlformats.org/officeDocument/2006/relationships/oleObject" Target="../embeddings/oleObject53.bin"/><Relationship Id="rId15" Type="http://schemas.openxmlformats.org/officeDocument/2006/relationships/image" Target="../media/image31.svg"/><Relationship Id="rId10" Type="http://schemas.openxmlformats.org/officeDocument/2006/relationships/image" Target="../media/image26.svg"/><Relationship Id="rId19" Type="http://schemas.openxmlformats.org/officeDocument/2006/relationships/image" Target="../media/image35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4D889-5730-4A76-8891-D06F8096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875"/>
            <a:ext cx="10874375" cy="1354217"/>
          </a:xfrm>
        </p:spPr>
        <p:txBody>
          <a:bodyPr/>
          <a:lstStyle/>
          <a:p>
            <a:r>
              <a:rPr lang="de-DE" dirty="0"/>
              <a:t>MTM- and EAWS-</a:t>
            </a:r>
            <a:r>
              <a:rPr lang="de-DE" dirty="0" err="1"/>
              <a:t>Practitioner</a:t>
            </a:r>
            <a:r>
              <a:rPr lang="de-DE" dirty="0"/>
              <a:t> and </a:t>
            </a:r>
            <a:r>
              <a:rPr lang="de-DE" dirty="0" err="1"/>
              <a:t>Instructor</a:t>
            </a:r>
            <a:r>
              <a:rPr lang="de-DE" dirty="0"/>
              <a:t> Lounge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F7E7D2-B8C3-45FD-9ACA-3A97F6CA8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Thomas Finsterbusch, MTM Academy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E456A0-F0EB-4D41-B136-848C08C581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0BA16F-B321-429E-837D-166667FBF1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Hamburg, 15.06.2021</a:t>
            </a:r>
          </a:p>
        </p:txBody>
      </p:sp>
    </p:spTree>
    <p:extLst>
      <p:ext uri="{BB962C8B-B14F-4D97-AF65-F5344CB8AC3E}">
        <p14:creationId xmlns:p14="http://schemas.microsoft.com/office/powerpoint/2010/main" val="217159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32" imgH="530" progId="TCLayout.ActiveDocument.1">
                  <p:embed/>
                </p:oleObj>
              </mc:Choice>
              <mc:Fallback>
                <p:oleObj name="think-cell Folie" r:id="rId5" imgW="532" imgH="53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434">
              <a:spcBef>
                <a:spcPts val="600"/>
              </a:spcBef>
            </a:pPr>
            <a:endParaRPr lang="de-DE" sz="4400" b="1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767010"/>
            <a:ext cx="8640763" cy="3323987"/>
          </a:xfrm>
        </p:spPr>
        <p:txBody>
          <a:bodyPr/>
          <a:lstStyle/>
          <a:p>
            <a:r>
              <a:rPr lang="en-US" b="1" dirty="0"/>
              <a:t>MTM publication series Industrial Engineering</a:t>
            </a:r>
            <a:r>
              <a:rPr lang="de-DE" b="1" dirty="0"/>
              <a:t>, </a:t>
            </a:r>
            <a:r>
              <a:rPr lang="de-DE" dirty="0" err="1"/>
              <a:t>Script</a:t>
            </a:r>
            <a:r>
              <a:rPr lang="de-DE" b="1" dirty="0"/>
              <a:t> 16</a:t>
            </a:r>
            <a:br>
              <a:rPr lang="de-DE" b="1" dirty="0"/>
            </a:br>
            <a:br>
              <a:rPr lang="de-DE" b="1" dirty="0"/>
            </a:br>
            <a:r>
              <a:rPr lang="en-US" sz="2000" i="1" dirty="0"/>
              <a:t>Positions of MTM ASSOCIATION e. V. for application of process building block systems MTM-UAS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7311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A6535-D2FD-456B-A63B-A7CF2580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MTM-Schriften Industrial Engineering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250A09-BC49-49B9-9E16-D941EFDAE8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3F2617-EF26-459F-A403-D76CB0DB85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52D581-4176-4F6E-93E8-6741F4956FB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D637F8-57B6-4C74-B0CE-E2259FA292D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noProof="0"/>
              <a:t>© MTM ASSOCIATION e. V.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3F51054-41CE-457C-A355-659F7C23A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01" r="50395" b="4065"/>
          <a:stretch/>
        </p:blipFill>
        <p:spPr>
          <a:xfrm>
            <a:off x="1447564" y="1682980"/>
            <a:ext cx="9283351" cy="45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05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32" imgH="530" progId="TCLayout.ActiveDocument.1">
                  <p:embed/>
                </p:oleObj>
              </mc:Choice>
              <mc:Fallback>
                <p:oleObj name="think-cell Folie" r:id="rId5" imgW="532" imgH="53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434">
              <a:spcBef>
                <a:spcPts val="600"/>
              </a:spcBef>
            </a:pPr>
            <a:endParaRPr lang="de-DE" sz="4400" b="1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090448"/>
            <a:ext cx="8640763" cy="677108"/>
          </a:xfrm>
        </p:spPr>
        <p:txBody>
          <a:bodyPr/>
          <a:lstStyle/>
          <a:p>
            <a:r>
              <a:rPr lang="de-DE" b="1" dirty="0"/>
              <a:t>E-Learning MTM-UAS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3649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E12E15-9CEE-431E-8089-6B38EBAE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F281879-F33D-4023-9818-13957588B5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27A6D-12D3-4290-A57C-26EB77E16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52D581-4176-4F6E-93E8-6741F4956FB1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8ECABB-6B16-4561-80E4-47FC30369B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noProof="0"/>
              <a:t>© MTM ASSOCIATION e. V.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CBBD097-68B1-422B-A650-695E27271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01" r="51185" b="1701"/>
          <a:stretch/>
        </p:blipFill>
        <p:spPr>
          <a:xfrm>
            <a:off x="1641664" y="1679599"/>
            <a:ext cx="8897143" cy="452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00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32" imgH="530" progId="TCLayout.ActiveDocument.1">
                  <p:embed/>
                </p:oleObj>
              </mc:Choice>
              <mc:Fallback>
                <p:oleObj name="think-cell Folie" r:id="rId5" imgW="532" imgH="53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434">
              <a:spcBef>
                <a:spcPts val="600"/>
              </a:spcBef>
            </a:pPr>
            <a:endParaRPr lang="de-DE" sz="4400" b="1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844226"/>
            <a:ext cx="8640763" cy="1169551"/>
          </a:xfrm>
        </p:spPr>
        <p:txBody>
          <a:bodyPr/>
          <a:lstStyle/>
          <a:p>
            <a:r>
              <a:rPr lang="de-DE" b="1" dirty="0"/>
              <a:t>MTM SUMMIT 2021</a:t>
            </a:r>
            <a:br>
              <a:rPr lang="de-DE" b="1" dirty="0"/>
            </a:br>
            <a:r>
              <a:rPr lang="de-DE" sz="3200" b="1" dirty="0"/>
              <a:t>International Human Work Forum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9677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60E22-A444-4386-8933-B5EF1F6F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54687"/>
            <a:ext cx="10044113" cy="747897"/>
          </a:xfrm>
        </p:spPr>
        <p:txBody>
          <a:bodyPr/>
          <a:lstStyle/>
          <a:p>
            <a:r>
              <a:rPr lang="de-DE" b="1" dirty="0"/>
              <a:t>MTM SUMMIT 2021</a:t>
            </a:r>
            <a:br>
              <a:rPr lang="de-DE" b="1" dirty="0"/>
            </a:br>
            <a:r>
              <a:rPr lang="de-DE" sz="2800" b="1" dirty="0"/>
              <a:t>International Human Work Forum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92DFF0-F904-46C0-92ED-8ADABFCB5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7BDF89-1E7B-42E0-9C14-A93BFC3EF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52D581-4176-4F6E-93E8-6741F4956FB1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3C2245-281A-47B0-82BA-7CE75112DAA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noProof="0"/>
              <a:t>© MTM ASSOCIATION e. V.</a:t>
            </a:r>
          </a:p>
        </p:txBody>
      </p:sp>
      <p:pic>
        <p:nvPicPr>
          <p:cNvPr id="7" name="Grafik 6">
            <a:hlinkClick r:id="rId2"/>
            <a:extLst>
              <a:ext uri="{FF2B5EF4-FFF2-40B4-BE49-F238E27FC236}">
                <a16:creationId xmlns:a16="http://schemas.microsoft.com/office/drawing/2014/main" id="{E562AE1C-E449-4DFE-81F3-10C1B301C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37" r="50583" b="2444"/>
          <a:stretch/>
        </p:blipFill>
        <p:spPr>
          <a:xfrm>
            <a:off x="1487488" y="1663760"/>
            <a:ext cx="9251706" cy="455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87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32" imgH="530" progId="TCLayout.ActiveDocument.1">
                  <p:embed/>
                </p:oleObj>
              </mc:Choice>
              <mc:Fallback>
                <p:oleObj name="think-cell Folie" r:id="rId5" imgW="532" imgH="53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434">
              <a:spcBef>
                <a:spcPts val="600"/>
              </a:spcBef>
            </a:pPr>
            <a:endParaRPr lang="de-DE" sz="4400" b="1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090448"/>
            <a:ext cx="8640763" cy="677108"/>
          </a:xfrm>
        </p:spPr>
        <p:txBody>
          <a:bodyPr/>
          <a:lstStyle/>
          <a:p>
            <a:r>
              <a:rPr lang="de-DE" b="1" dirty="0"/>
              <a:t>Questions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8407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68234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32" imgH="530" progId="TCLayout.ActiveDocument.1">
                  <p:embed/>
                </p:oleObj>
              </mc:Choice>
              <mc:Fallback>
                <p:oleObj name="think-cell Folie" r:id="rId5" imgW="532" imgH="53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434">
              <a:spcBef>
                <a:spcPts val="600"/>
              </a:spcBef>
            </a:pPr>
            <a:endParaRPr lang="de-DE" sz="4400" b="1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167119"/>
            <a:ext cx="8640763" cy="2523768"/>
          </a:xfrm>
        </p:spPr>
        <p:txBody>
          <a:bodyPr/>
          <a:lstStyle/>
          <a:p>
            <a:r>
              <a:rPr lang="de-DE" dirty="0"/>
              <a:t>Next </a:t>
            </a:r>
            <a:r>
              <a:rPr lang="de-DE" dirty="0" err="1"/>
              <a:t>meeting</a:t>
            </a:r>
            <a:r>
              <a:rPr lang="de-DE" dirty="0"/>
              <a:t>:</a:t>
            </a:r>
            <a:br>
              <a:rPr lang="de-DE" dirty="0"/>
            </a:br>
            <a:br>
              <a:rPr lang="de-DE" dirty="0"/>
            </a:br>
            <a:r>
              <a:rPr lang="de-DE" dirty="0"/>
              <a:t>20.07.2021 - </a:t>
            </a:r>
            <a:r>
              <a:rPr lang="en-US" dirty="0"/>
              <a:t>14 to 15 pm</a:t>
            </a:r>
            <a:br>
              <a:rPr lang="en-US" dirty="0"/>
            </a:br>
            <a:r>
              <a:rPr lang="en-US" sz="2800" dirty="0"/>
              <a:t>https://mtm.org/en/events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8830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platzhalter 1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315" r="4501" b="29671"/>
          <a:stretch/>
        </p:blipFill>
        <p:spPr/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52D581-4176-4F6E-93E8-6741F4956FB1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Thomas Finsterbusch</a:t>
            </a:r>
          </a:p>
          <a:p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Dr.-Ing.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de-DE" noProof="0"/>
              <a:t>© MTM ASSOCIATION e. V.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de-DE" dirty="0"/>
              <a:t>Head </a:t>
            </a:r>
            <a:r>
              <a:rPr lang="de-DE" dirty="0" err="1"/>
              <a:t>of</a:t>
            </a:r>
            <a:r>
              <a:rPr lang="de-DE" dirty="0"/>
              <a:t> MTM-Akademie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de-DE"/>
              <a:t>+49 151 17111805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de-DE" dirty="0" err="1"/>
              <a:t>thomas.finsterbusch@</a:t>
            </a:r>
            <a:r>
              <a:rPr lang="de-DE" err="1"/>
              <a:t>mtm</a:t>
            </a:r>
            <a:r>
              <a:rPr lang="de-DE"/>
              <a:t>.org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6"/>
          </p:nvPr>
        </p:nvSpPr>
        <p:spPr>
          <a:xfrm>
            <a:off x="8112125" y="4132170"/>
            <a:ext cx="3421063" cy="1077218"/>
          </a:xfrm>
        </p:spPr>
        <p:txBody>
          <a:bodyPr/>
          <a:lstStyle/>
          <a:p>
            <a:r>
              <a:rPr lang="de-DE" dirty="0"/>
              <a:t>MTM ASSOCIATION e. V.</a:t>
            </a:r>
          </a:p>
          <a:p>
            <a:r>
              <a:rPr lang="de-DE" dirty="0"/>
              <a:t>Elbchaussee 352</a:t>
            </a:r>
          </a:p>
          <a:p>
            <a:r>
              <a:rPr lang="de-DE" dirty="0"/>
              <a:t>22609 Hamburg</a:t>
            </a:r>
          </a:p>
          <a:p>
            <a:r>
              <a:rPr lang="de-DE" dirty="0"/>
              <a:t>Deutschland</a:t>
            </a:r>
          </a:p>
          <a:p>
            <a:r>
              <a:rPr lang="de-DE" dirty="0"/>
              <a:t>www.mtm.org</a:t>
            </a:r>
          </a:p>
        </p:txBody>
      </p:sp>
      <p:sp>
        <p:nvSpPr>
          <p:cNvPr id="34" name="Textplatzhalter 33"/>
          <p:cNvSpPr>
            <a:spLocks noGrp="1"/>
          </p:cNvSpPr>
          <p:nvPr>
            <p:ph type="body" sz="quarter" idx="38"/>
          </p:nvPr>
        </p:nvSpPr>
        <p:spPr>
          <a:xfrm>
            <a:off x="2567608" y="5589240"/>
            <a:ext cx="314325" cy="31273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6" name="Textplatzhalter 26">
            <a:extLst>
              <a:ext uri="{FF2B5EF4-FFF2-40B4-BE49-F238E27FC236}">
                <a16:creationId xmlns:a16="http://schemas.microsoft.com/office/drawing/2014/main" id="{755C01FC-A629-4C8E-A11D-8B122FAA2169}"/>
              </a:ext>
            </a:extLst>
          </p:cNvPr>
          <p:cNvSpPr>
            <a:spLocks noGrp="1"/>
          </p:cNvSpPr>
          <p:nvPr/>
        </p:nvSpPr>
        <p:spPr bwMode="gray">
          <a:xfrm>
            <a:off x="2927648" y="5604254"/>
            <a:ext cx="314325" cy="31273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7" name="Titel 2">
            <a:extLst>
              <a:ext uri="{FF2B5EF4-FFF2-40B4-BE49-F238E27FC236}">
                <a16:creationId xmlns:a16="http://schemas.microsoft.com/office/drawing/2014/main" id="{49C289AD-789E-4C34-A151-FBF059EE0ECA}"/>
              </a:ext>
            </a:extLst>
          </p:cNvPr>
          <p:cNvSpPr>
            <a:spLocks noGrp="1"/>
          </p:cNvSpPr>
          <p:nvPr/>
        </p:nvSpPr>
        <p:spPr bwMode="gray">
          <a:xfrm>
            <a:off x="1679129" y="1634258"/>
            <a:ext cx="9901683" cy="49859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b="1" dirty="0">
                <a:solidFill>
                  <a:schemeClr val="accent4"/>
                </a:solidFill>
              </a:rPr>
              <a:t>training.mtm.org</a:t>
            </a:r>
          </a:p>
        </p:txBody>
      </p:sp>
    </p:spTree>
    <p:extLst>
      <p:ext uri="{BB962C8B-B14F-4D97-AF65-F5344CB8AC3E}">
        <p14:creationId xmlns:p14="http://schemas.microsoft.com/office/powerpoint/2010/main" val="3175838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8114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32" imgH="530" progId="TCLayout.ActiveDocument.1">
                  <p:embed/>
                </p:oleObj>
              </mc:Choice>
              <mc:Fallback>
                <p:oleObj name="think-cell Folie" r:id="rId5" imgW="532" imgH="53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434">
              <a:spcBef>
                <a:spcPts val="600"/>
              </a:spcBef>
            </a:pPr>
            <a:endParaRPr lang="de-DE" sz="2600" b="1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pic>
        <p:nvPicPr>
          <p:cNvPr id="20" name="Bildplatzhalter 1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315" r="4501" b="29671"/>
          <a:stretch/>
        </p:blipFill>
        <p:spPr/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MTM-Akademie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52D581-4176-4F6E-93E8-6741F4956FB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2567608" y="4116782"/>
            <a:ext cx="3383930" cy="246221"/>
          </a:xfrm>
        </p:spPr>
        <p:txBody>
          <a:bodyPr/>
          <a:lstStyle/>
          <a:p>
            <a:r>
              <a:rPr lang="de-DE" dirty="0"/>
              <a:t>Thomas Finsterbusch</a:t>
            </a:r>
          </a:p>
          <a:p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2567608" y="4437692"/>
            <a:ext cx="3383930" cy="215444"/>
          </a:xfrm>
        </p:spPr>
        <p:txBody>
          <a:bodyPr/>
          <a:lstStyle/>
          <a:p>
            <a:r>
              <a:rPr lang="de-DE" dirty="0"/>
              <a:t>Dr.-Ing.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de-DE" noProof="0"/>
              <a:t>© MTM ASSOCIATION e. V.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33"/>
          </p:nvPr>
        </p:nvSpPr>
        <p:spPr>
          <a:xfrm>
            <a:off x="2567608" y="4714215"/>
            <a:ext cx="3383930" cy="215444"/>
          </a:xfrm>
        </p:spPr>
        <p:txBody>
          <a:bodyPr/>
          <a:lstStyle/>
          <a:p>
            <a:r>
              <a:rPr lang="de-DE" dirty="0"/>
              <a:t>Head </a:t>
            </a:r>
            <a:r>
              <a:rPr lang="de-DE" dirty="0" err="1"/>
              <a:t>of</a:t>
            </a:r>
            <a:r>
              <a:rPr lang="de-DE" dirty="0"/>
              <a:t> MTM-Akademie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34"/>
          </p:nvPr>
        </p:nvSpPr>
        <p:spPr>
          <a:xfrm>
            <a:off x="2567608" y="4990738"/>
            <a:ext cx="3383930" cy="215444"/>
          </a:xfrm>
        </p:spPr>
        <p:txBody>
          <a:bodyPr/>
          <a:lstStyle/>
          <a:p>
            <a:r>
              <a:rPr lang="de-DE" dirty="0"/>
              <a:t>+49 151 17111805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35"/>
          </p:nvPr>
        </p:nvSpPr>
        <p:spPr>
          <a:xfrm>
            <a:off x="2567608" y="5267261"/>
            <a:ext cx="3383930" cy="215444"/>
          </a:xfrm>
        </p:spPr>
        <p:txBody>
          <a:bodyPr/>
          <a:lstStyle/>
          <a:p>
            <a:r>
              <a:rPr lang="de-DE" dirty="0"/>
              <a:t>thomas.finsterbusch@mtm.org</a:t>
            </a:r>
          </a:p>
        </p:txBody>
      </p:sp>
      <p:sp>
        <p:nvSpPr>
          <p:cNvPr id="34" name="Textplatzhalter 33"/>
          <p:cNvSpPr>
            <a:spLocks noGrp="1"/>
          </p:cNvSpPr>
          <p:nvPr>
            <p:ph type="body" sz="quarter" idx="38"/>
          </p:nvPr>
        </p:nvSpPr>
        <p:spPr>
          <a:xfrm>
            <a:off x="2567608" y="5589240"/>
            <a:ext cx="314325" cy="31273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658813" y="942485"/>
            <a:ext cx="10044113" cy="360099"/>
          </a:xfrm>
        </p:spPr>
        <p:txBody>
          <a:bodyPr/>
          <a:lstStyle/>
          <a:p>
            <a:r>
              <a:rPr lang="de-DE" sz="2600" b="1" dirty="0"/>
              <a:t>Speakers</a:t>
            </a:r>
          </a:p>
        </p:txBody>
      </p:sp>
    </p:spTree>
    <p:extLst>
      <p:ext uri="{BB962C8B-B14F-4D97-AF65-F5344CB8AC3E}">
        <p14:creationId xmlns:p14="http://schemas.microsoft.com/office/powerpoint/2010/main" val="3242830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D93671-739F-40F8-B9B8-FE78E36F07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3465004"/>
            <a:ext cx="9252520" cy="2139047"/>
          </a:xfrm>
        </p:spPr>
        <p:txBody>
          <a:bodyPr/>
          <a:lstStyle/>
          <a:p>
            <a:r>
              <a:rPr lang="en-US" sz="2400" b="1" dirty="0">
                <a:solidFill>
                  <a:schemeClr val="accent4"/>
                </a:solidFill>
              </a:rPr>
              <a:t>Webinars start 8 o`clock </a:t>
            </a:r>
            <a:r>
              <a:rPr lang="en-US" sz="2400" b="1" dirty="0" err="1">
                <a:solidFill>
                  <a:schemeClr val="accent4"/>
                </a:solidFill>
              </a:rPr>
              <a:t>Indien</a:t>
            </a:r>
            <a:r>
              <a:rPr lang="en-US" sz="2400" b="1" dirty="0">
                <a:solidFill>
                  <a:schemeClr val="accent4"/>
                </a:solidFill>
              </a:rPr>
              <a:t> Standard Time!</a:t>
            </a:r>
          </a:p>
          <a:p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MTM-1 Base	24/7 available as E-Learning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MTM-UAS		August 09–13, 2021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MTM-Practitioner	August 16–20, 2021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MTM-Instructor	August 23–27, 2021</a:t>
            </a:r>
            <a:endParaRPr lang="de-DE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5512F25-F08E-4670-A189-E05D1A49F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87915"/>
            <a:ext cx="8640763" cy="1231106"/>
          </a:xfrm>
        </p:spPr>
        <p:txBody>
          <a:bodyPr/>
          <a:lstStyle/>
          <a:p>
            <a:r>
              <a:rPr lang="en-US" sz="4000" dirty="0"/>
              <a:t>Become an MTM-Practitioner and an MTM-Instructor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449B79E-47AB-4DE5-AAA5-01FB0D8261F3}"/>
              </a:ext>
            </a:extLst>
          </p:cNvPr>
          <p:cNvGrpSpPr/>
          <p:nvPr/>
        </p:nvGrpSpPr>
        <p:grpSpPr>
          <a:xfrm>
            <a:off x="8112125" y="4231469"/>
            <a:ext cx="2196058" cy="1389913"/>
            <a:chOff x="7919527" y="3894995"/>
            <a:chExt cx="3128992" cy="2092514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B273937D-12F9-4A37-8B2D-D1D57FBE420B}"/>
                </a:ext>
              </a:extLst>
            </p:cNvPr>
            <p:cNvSpPr/>
            <p:nvPr/>
          </p:nvSpPr>
          <p:spPr>
            <a:xfrm>
              <a:off x="7924290" y="4296001"/>
              <a:ext cx="3117090" cy="1077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 defTabSz="1828434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endParaRPr lang="de-DE" sz="1600" b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F789E50-7477-438A-9BF3-221D7ABE5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9527" y="3894995"/>
              <a:ext cx="3128992" cy="2092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2066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4A943D-6C09-48E7-A3F5-17B8DD704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32" imgH="530" progId="TCLayout.ActiveDocument.1">
                  <p:embed/>
                </p:oleObj>
              </mc:Choice>
              <mc:Fallback>
                <p:oleObj name="think-cell Folie" r:id="rId5" imgW="532" imgH="53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4A943D-6C09-48E7-A3F5-17B8DD704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1CCD5C9F-0543-4EBA-B3BA-D78C8B297F1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434">
              <a:spcBef>
                <a:spcPts val="600"/>
              </a:spcBef>
            </a:pPr>
            <a:endParaRPr lang="de-DE" sz="2600" b="1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9CFF08-6300-48ED-9572-3AECB141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1. Level of training to become MTM-Practitioner</a:t>
            </a:r>
            <a:endParaRPr lang="de-DE" dirty="0"/>
          </a:p>
        </p:txBody>
      </p:sp>
      <p:pic>
        <p:nvPicPr>
          <p:cNvPr id="7" name="Grafik 6" descr="Tageskalender mit einfarbiger Füllung">
            <a:extLst>
              <a:ext uri="{FF2B5EF4-FFF2-40B4-BE49-F238E27FC236}">
                <a16:creationId xmlns:a16="http://schemas.microsoft.com/office/drawing/2014/main" id="{FD3C9455-8DDD-4811-B5C0-BCA1979EC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2660" y="1797583"/>
            <a:ext cx="914400" cy="914400"/>
          </a:xfrm>
          <a:prstGeom prst="rect">
            <a:avLst/>
          </a:prstGeom>
        </p:spPr>
      </p:pic>
      <p:pic>
        <p:nvPicPr>
          <p:cNvPr id="9" name="Grafik 8" descr="Uhr mit einfarbiger Füllung">
            <a:extLst>
              <a:ext uri="{FF2B5EF4-FFF2-40B4-BE49-F238E27FC236}">
                <a16:creationId xmlns:a16="http://schemas.microsoft.com/office/drawing/2014/main" id="{BE5911D7-5D54-4BE6-96E3-20F3691F04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2660" y="3051062"/>
            <a:ext cx="914400" cy="914400"/>
          </a:xfrm>
          <a:prstGeom prst="rect">
            <a:avLst/>
          </a:prstGeom>
        </p:spPr>
      </p:pic>
      <p:sp>
        <p:nvSpPr>
          <p:cNvPr id="17" name="Freihandform: Form 13">
            <a:extLst>
              <a:ext uri="{FF2B5EF4-FFF2-40B4-BE49-F238E27FC236}">
                <a16:creationId xmlns:a16="http://schemas.microsoft.com/office/drawing/2014/main" id="{59100480-B0F7-48D0-83A3-48A9C9315E52}"/>
              </a:ext>
            </a:extLst>
          </p:cNvPr>
          <p:cNvSpPr/>
          <p:nvPr/>
        </p:nvSpPr>
        <p:spPr bwMode="gray">
          <a:xfrm>
            <a:off x="658813" y="1665288"/>
            <a:ext cx="3499927" cy="4549415"/>
          </a:xfrm>
          <a:custGeom>
            <a:avLst/>
            <a:gdLst>
              <a:gd name="connsiteX0" fmla="*/ 0 w 6541187"/>
              <a:gd name="connsiteY0" fmla="*/ 0 h 3997084"/>
              <a:gd name="connsiteX1" fmla="*/ 4235993 w 6541187"/>
              <a:gd name="connsiteY1" fmla="*/ 1124 h 3997084"/>
              <a:gd name="connsiteX2" fmla="*/ 6541187 w 6541187"/>
              <a:gd name="connsiteY2" fmla="*/ 3997084 h 3997084"/>
              <a:gd name="connsiteX3" fmla="*/ 0 w 6541187"/>
              <a:gd name="connsiteY3" fmla="*/ 3991764 h 399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1187" h="3997084">
                <a:moveTo>
                  <a:pt x="0" y="0"/>
                </a:moveTo>
                <a:lnTo>
                  <a:pt x="4235993" y="1124"/>
                </a:lnTo>
                <a:lnTo>
                  <a:pt x="6541187" y="3997084"/>
                </a:lnTo>
                <a:lnTo>
                  <a:pt x="0" y="39917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 anchorCtr="0">
            <a:noAutofit/>
          </a:bodyPr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de-DE" sz="1200" dirty="0" err="1"/>
          </a:p>
        </p:txBody>
      </p:sp>
      <p:sp>
        <p:nvSpPr>
          <p:cNvPr id="20" name="Rechteck 17">
            <a:extLst>
              <a:ext uri="{FF2B5EF4-FFF2-40B4-BE49-F238E27FC236}">
                <a16:creationId xmlns:a16="http://schemas.microsoft.com/office/drawing/2014/main" id="{CD6697E0-61F2-437E-AA1D-1DE530528439}"/>
              </a:ext>
            </a:extLst>
          </p:cNvPr>
          <p:cNvSpPr/>
          <p:nvPr/>
        </p:nvSpPr>
        <p:spPr bwMode="gray">
          <a:xfrm>
            <a:off x="904828" y="3174044"/>
            <a:ext cx="2994928" cy="1407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lvl="2">
              <a:spcBef>
                <a:spcPts val="600"/>
              </a:spcBef>
              <a:buClr>
                <a:schemeClr val="bg1"/>
              </a:buClr>
            </a:pPr>
            <a:r>
              <a:rPr lang="de-DE" sz="2400" b="1" dirty="0">
                <a:solidFill>
                  <a:schemeClr val="bg1"/>
                </a:solidFill>
              </a:rPr>
              <a:t>MTM-1 Base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(English)</a:t>
            </a:r>
          </a:p>
          <a:p>
            <a:pPr marL="0" lvl="2">
              <a:spcBef>
                <a:spcPts val="600"/>
              </a:spcBef>
              <a:buClr>
                <a:schemeClr val="bg1"/>
              </a:buClr>
            </a:pPr>
            <a:r>
              <a:rPr lang="de-DE" sz="2400" dirty="0">
                <a:solidFill>
                  <a:schemeClr val="bg1"/>
                </a:solidFill>
              </a:rPr>
              <a:t>E-Learning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483FDAEC-17EB-4417-A862-F419CD71708C}"/>
              </a:ext>
            </a:extLst>
          </p:cNvPr>
          <p:cNvSpPr txBox="1">
            <a:spLocks/>
          </p:cNvSpPr>
          <p:nvPr/>
        </p:nvSpPr>
        <p:spPr bwMode="gray">
          <a:xfrm>
            <a:off x="4186990" y="2023675"/>
            <a:ext cx="3073078" cy="406265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Historical development of MTM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The importance of the framework of MTM process building block systems.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MTM Basic Motions (content and influencing factors), their practical application, and their importance for higher aggregated MTM process building block systems.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Rules for the consistent and correct use of  MTM-1.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Initial practical exercises to reduce the number of application errors or to consolidate the correct application of MTM-1.</a:t>
            </a:r>
          </a:p>
        </p:txBody>
      </p:sp>
      <p:sp>
        <p:nvSpPr>
          <p:cNvPr id="22" name="Freihandform: Form 19">
            <a:extLst>
              <a:ext uri="{FF2B5EF4-FFF2-40B4-BE49-F238E27FC236}">
                <a16:creationId xmlns:a16="http://schemas.microsoft.com/office/drawing/2014/main" id="{A1020409-401E-42AF-ABCB-3626137DD368}"/>
              </a:ext>
            </a:extLst>
          </p:cNvPr>
          <p:cNvSpPr/>
          <p:nvPr/>
        </p:nvSpPr>
        <p:spPr>
          <a:xfrm>
            <a:off x="3071664" y="1667999"/>
            <a:ext cx="4248473" cy="4542301"/>
          </a:xfrm>
          <a:custGeom>
            <a:avLst/>
            <a:gdLst>
              <a:gd name="connsiteX0" fmla="*/ 0 w 8098182"/>
              <a:gd name="connsiteY0" fmla="*/ 0 h 4542301"/>
              <a:gd name="connsiteX1" fmla="*/ 8098182 w 8098182"/>
              <a:gd name="connsiteY1" fmla="*/ 8401 h 4542301"/>
              <a:gd name="connsiteX2" fmla="*/ 8098182 w 8098182"/>
              <a:gd name="connsiteY2" fmla="*/ 4542301 h 4542301"/>
              <a:gd name="connsiteX3" fmla="*/ 1343079 w 8098182"/>
              <a:gd name="connsiteY3" fmla="*/ 4542301 h 4542301"/>
              <a:gd name="connsiteX0" fmla="*/ 0 w 8098182"/>
              <a:gd name="connsiteY0" fmla="*/ 0 h 4542301"/>
              <a:gd name="connsiteX1" fmla="*/ 8098182 w 8098182"/>
              <a:gd name="connsiteY1" fmla="*/ 8401 h 4542301"/>
              <a:gd name="connsiteX2" fmla="*/ 8098182 w 8098182"/>
              <a:gd name="connsiteY2" fmla="*/ 4542301 h 4542301"/>
              <a:gd name="connsiteX3" fmla="*/ 2269034 w 8098182"/>
              <a:gd name="connsiteY3" fmla="*/ 4542301 h 4542301"/>
              <a:gd name="connsiteX4" fmla="*/ 0 w 8098182"/>
              <a:gd name="connsiteY4" fmla="*/ 0 h 454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8182" h="4542301">
                <a:moveTo>
                  <a:pt x="0" y="0"/>
                </a:moveTo>
                <a:lnTo>
                  <a:pt x="8098182" y="8401"/>
                </a:lnTo>
                <a:lnTo>
                  <a:pt x="8098182" y="4542301"/>
                </a:lnTo>
                <a:lnTo>
                  <a:pt x="2269034" y="4542301"/>
                </a:lnTo>
                <a:cubicBezTo>
                  <a:pt x="1821341" y="3028201"/>
                  <a:pt x="447693" y="1514100"/>
                  <a:pt x="0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 defTabSz="1828434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de-DE" sz="1600" b="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3" name="Gruppieren 5">
            <a:extLst>
              <a:ext uri="{FF2B5EF4-FFF2-40B4-BE49-F238E27FC236}">
                <a16:creationId xmlns:a16="http://schemas.microsoft.com/office/drawing/2014/main" id="{D2055B94-EFCC-4A01-A464-D6C9C558F0CF}"/>
              </a:ext>
            </a:extLst>
          </p:cNvPr>
          <p:cNvGrpSpPr/>
          <p:nvPr/>
        </p:nvGrpSpPr>
        <p:grpSpPr>
          <a:xfrm>
            <a:off x="2855640" y="3452787"/>
            <a:ext cx="1014078" cy="840309"/>
            <a:chOff x="4188052" y="3112188"/>
            <a:chExt cx="1014078" cy="840309"/>
          </a:xfrm>
        </p:grpSpPr>
        <p:sp>
          <p:nvSpPr>
            <p:cNvPr id="24" name="L-Form 12">
              <a:extLst>
                <a:ext uri="{FF2B5EF4-FFF2-40B4-BE49-F238E27FC236}">
                  <a16:creationId xmlns:a16="http://schemas.microsoft.com/office/drawing/2014/main" id="{603D00F9-ECFF-4F96-AA55-D5172269D7F4}"/>
                </a:ext>
              </a:extLst>
            </p:cNvPr>
            <p:cNvSpPr/>
            <p:nvPr/>
          </p:nvSpPr>
          <p:spPr bwMode="gray">
            <a:xfrm rot="13500000">
              <a:off x="4188052" y="3112189"/>
              <a:ext cx="840308" cy="840308"/>
            </a:xfrm>
            <a:custGeom>
              <a:avLst/>
              <a:gdLst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6510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3335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397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000" h="2268000">
                  <a:moveTo>
                    <a:pt x="0" y="0"/>
                  </a:moveTo>
                  <a:lnTo>
                    <a:pt x="726123" y="0"/>
                  </a:lnTo>
                  <a:cubicBezTo>
                    <a:pt x="725065" y="513234"/>
                    <a:pt x="727181" y="1035992"/>
                    <a:pt x="726123" y="1549226"/>
                  </a:cubicBezTo>
                  <a:lnTo>
                    <a:pt x="2264825" y="1549226"/>
                  </a:lnTo>
                  <a:cubicBezTo>
                    <a:pt x="2265883" y="1794109"/>
                    <a:pt x="2266942" y="2023117"/>
                    <a:pt x="2268000" y="2268000"/>
                  </a:cubicBezTo>
                  <a:lnTo>
                    <a:pt x="0" y="22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12" b="1" noProof="0" dirty="0"/>
                <a:t> </a:t>
              </a:r>
            </a:p>
          </p:txBody>
        </p:sp>
        <p:sp>
          <p:nvSpPr>
            <p:cNvPr id="25" name="L-Form 12">
              <a:extLst>
                <a:ext uri="{FF2B5EF4-FFF2-40B4-BE49-F238E27FC236}">
                  <a16:creationId xmlns:a16="http://schemas.microsoft.com/office/drawing/2014/main" id="{3AB12F25-2E11-4B8D-81A9-54FA842355F9}"/>
                </a:ext>
              </a:extLst>
            </p:cNvPr>
            <p:cNvSpPr/>
            <p:nvPr/>
          </p:nvSpPr>
          <p:spPr bwMode="gray">
            <a:xfrm rot="13500000">
              <a:off x="4361822" y="3112188"/>
              <a:ext cx="840308" cy="840308"/>
            </a:xfrm>
            <a:custGeom>
              <a:avLst/>
              <a:gdLst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6510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3335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397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000" h="2268000">
                  <a:moveTo>
                    <a:pt x="0" y="0"/>
                  </a:moveTo>
                  <a:lnTo>
                    <a:pt x="726123" y="0"/>
                  </a:lnTo>
                  <a:cubicBezTo>
                    <a:pt x="725065" y="513234"/>
                    <a:pt x="727181" y="1035992"/>
                    <a:pt x="726123" y="1549226"/>
                  </a:cubicBezTo>
                  <a:lnTo>
                    <a:pt x="2264825" y="1549226"/>
                  </a:lnTo>
                  <a:cubicBezTo>
                    <a:pt x="2265883" y="1794109"/>
                    <a:pt x="2266942" y="2023117"/>
                    <a:pt x="2268000" y="2268000"/>
                  </a:cubicBezTo>
                  <a:lnTo>
                    <a:pt x="0" y="22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C4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12" b="1" noProof="0" dirty="0"/>
                <a:t> </a:t>
              </a:r>
            </a:p>
          </p:txBody>
        </p:sp>
      </p:grpSp>
      <p:sp>
        <p:nvSpPr>
          <p:cNvPr id="26" name="Freihandform: Form 21">
            <a:extLst>
              <a:ext uri="{FF2B5EF4-FFF2-40B4-BE49-F238E27FC236}">
                <a16:creationId xmlns:a16="http://schemas.microsoft.com/office/drawing/2014/main" id="{43B5D3D8-4E52-4504-96A4-AEEC8ABCE6FE}"/>
              </a:ext>
            </a:extLst>
          </p:cNvPr>
          <p:cNvSpPr/>
          <p:nvPr/>
        </p:nvSpPr>
        <p:spPr>
          <a:xfrm>
            <a:off x="3070992" y="1667977"/>
            <a:ext cx="4248473" cy="99327"/>
          </a:xfrm>
          <a:custGeom>
            <a:avLst/>
            <a:gdLst>
              <a:gd name="connsiteX0" fmla="*/ 0 w 8166768"/>
              <a:gd name="connsiteY0" fmla="*/ 0 h 216000"/>
              <a:gd name="connsiteX1" fmla="*/ 10654 w 8166768"/>
              <a:gd name="connsiteY1" fmla="*/ 0 h 216000"/>
              <a:gd name="connsiteX2" fmla="*/ 10654 w 8166768"/>
              <a:gd name="connsiteY2" fmla="*/ 2839 h 216000"/>
              <a:gd name="connsiteX3" fmla="*/ 8166768 w 8166768"/>
              <a:gd name="connsiteY3" fmla="*/ 2839 h 216000"/>
              <a:gd name="connsiteX4" fmla="*/ 8166768 w 8166768"/>
              <a:gd name="connsiteY4" fmla="*/ 216000 h 216000"/>
              <a:gd name="connsiteX5" fmla="*/ 63867 w 8166768"/>
              <a:gd name="connsiteY5" fmla="*/ 216000 h 216000"/>
              <a:gd name="connsiteX0" fmla="*/ 0 w 8166768"/>
              <a:gd name="connsiteY0" fmla="*/ 0 h 216000"/>
              <a:gd name="connsiteX1" fmla="*/ 10654 w 8166768"/>
              <a:gd name="connsiteY1" fmla="*/ 0 h 216000"/>
              <a:gd name="connsiteX2" fmla="*/ 10654 w 8166768"/>
              <a:gd name="connsiteY2" fmla="*/ 2839 h 216000"/>
              <a:gd name="connsiteX3" fmla="*/ 8166768 w 8166768"/>
              <a:gd name="connsiteY3" fmla="*/ 2839 h 216000"/>
              <a:gd name="connsiteX4" fmla="*/ 8166768 w 8166768"/>
              <a:gd name="connsiteY4" fmla="*/ 216000 h 216000"/>
              <a:gd name="connsiteX5" fmla="*/ 42436 w 8166768"/>
              <a:gd name="connsiteY5" fmla="*/ 216000 h 216000"/>
              <a:gd name="connsiteX6" fmla="*/ 0 w 8166768"/>
              <a:gd name="connsiteY6" fmla="*/ 0 h 2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6768" h="216000">
                <a:moveTo>
                  <a:pt x="0" y="0"/>
                </a:moveTo>
                <a:lnTo>
                  <a:pt x="10654" y="0"/>
                </a:lnTo>
                <a:lnTo>
                  <a:pt x="10654" y="2839"/>
                </a:lnTo>
                <a:lnTo>
                  <a:pt x="8166768" y="2839"/>
                </a:lnTo>
                <a:lnTo>
                  <a:pt x="8166768" y="216000"/>
                </a:lnTo>
                <a:lnTo>
                  <a:pt x="42436" y="216000"/>
                </a:lnTo>
                <a:cubicBezTo>
                  <a:pt x="21147" y="144000"/>
                  <a:pt x="21289" y="7200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 defTabSz="1828434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de-DE" sz="1600" b="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platzhalter 14">
            <a:extLst>
              <a:ext uri="{FF2B5EF4-FFF2-40B4-BE49-F238E27FC236}">
                <a16:creationId xmlns:a16="http://schemas.microsoft.com/office/drawing/2014/main" id="{6D884379-93AF-4E1C-BD48-75E8F21BB281}"/>
              </a:ext>
            </a:extLst>
          </p:cNvPr>
          <p:cNvSpPr txBox="1">
            <a:spLocks/>
          </p:cNvSpPr>
          <p:nvPr/>
        </p:nvSpPr>
        <p:spPr bwMode="gray">
          <a:xfrm>
            <a:off x="7936559" y="5609103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training.mtm.org</a:t>
            </a:r>
          </a:p>
        </p:txBody>
      </p:sp>
      <p:sp>
        <p:nvSpPr>
          <p:cNvPr id="35" name="Textplatzhalter 14">
            <a:extLst>
              <a:ext uri="{FF2B5EF4-FFF2-40B4-BE49-F238E27FC236}">
                <a16:creationId xmlns:a16="http://schemas.microsoft.com/office/drawing/2014/main" id="{5099C241-AAAC-4139-8633-8900BFA6E755}"/>
              </a:ext>
            </a:extLst>
          </p:cNvPr>
          <p:cNvSpPr txBox="1">
            <a:spLocks/>
          </p:cNvSpPr>
          <p:nvPr/>
        </p:nvSpPr>
        <p:spPr bwMode="gray">
          <a:xfrm>
            <a:off x="8616280" y="2123564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365 </a:t>
            </a:r>
            <a:r>
              <a:rPr lang="de-DE" sz="2400" dirty="0" err="1">
                <a:solidFill>
                  <a:schemeClr val="accent1"/>
                </a:solidFill>
              </a:rPr>
              <a:t>days</a:t>
            </a:r>
            <a:endParaRPr lang="de-DE" sz="2400" dirty="0">
              <a:solidFill>
                <a:schemeClr val="accent1"/>
              </a:solidFill>
            </a:endParaRPr>
          </a:p>
        </p:txBody>
      </p:sp>
      <p:sp>
        <p:nvSpPr>
          <p:cNvPr id="37" name="Textplatzhalter 14">
            <a:extLst>
              <a:ext uri="{FF2B5EF4-FFF2-40B4-BE49-F238E27FC236}">
                <a16:creationId xmlns:a16="http://schemas.microsoft.com/office/drawing/2014/main" id="{05BCC1B9-0604-4CB8-AA54-33E10E959485}"/>
              </a:ext>
            </a:extLst>
          </p:cNvPr>
          <p:cNvSpPr txBox="1">
            <a:spLocks/>
          </p:cNvSpPr>
          <p:nvPr/>
        </p:nvSpPr>
        <p:spPr bwMode="gray">
          <a:xfrm>
            <a:off x="8616280" y="4550248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English</a:t>
            </a:r>
          </a:p>
        </p:txBody>
      </p:sp>
      <p:sp>
        <p:nvSpPr>
          <p:cNvPr id="27" name="Flussdiagramm: Alternativer Prozess 26">
            <a:extLst>
              <a:ext uri="{FF2B5EF4-FFF2-40B4-BE49-F238E27FC236}">
                <a16:creationId xmlns:a16="http://schemas.microsoft.com/office/drawing/2014/main" id="{4DBB1232-1535-48F7-A296-CD5255FB6B10}"/>
              </a:ext>
            </a:extLst>
          </p:cNvPr>
          <p:cNvSpPr/>
          <p:nvPr/>
        </p:nvSpPr>
        <p:spPr>
          <a:xfrm rot="21054030">
            <a:off x="1083258" y="5052744"/>
            <a:ext cx="2514082" cy="652414"/>
          </a:xfrm>
          <a:prstGeom prst="flowChartAlternateProcess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434">
              <a:spcBef>
                <a:spcPts val="600"/>
              </a:spcBef>
            </a:pPr>
            <a:r>
              <a:rPr lang="en-US" sz="1400" b="1" dirty="0"/>
              <a:t>24/7 available!</a:t>
            </a:r>
            <a:endParaRPr lang="de-DE" sz="1400" b="1" dirty="0"/>
          </a:p>
        </p:txBody>
      </p:sp>
      <p:sp>
        <p:nvSpPr>
          <p:cNvPr id="31" name="Textplatzhalter 14">
            <a:extLst>
              <a:ext uri="{FF2B5EF4-FFF2-40B4-BE49-F238E27FC236}">
                <a16:creationId xmlns:a16="http://schemas.microsoft.com/office/drawing/2014/main" id="{CDEFCBB3-AD5F-4AB4-A9C2-76183BF79AD9}"/>
              </a:ext>
            </a:extLst>
          </p:cNvPr>
          <p:cNvSpPr txBox="1">
            <a:spLocks/>
          </p:cNvSpPr>
          <p:nvPr/>
        </p:nvSpPr>
        <p:spPr bwMode="gray">
          <a:xfrm>
            <a:off x="8664525" y="3301026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 err="1">
                <a:solidFill>
                  <a:schemeClr val="accent1"/>
                </a:solidFill>
              </a:rPr>
              <a:t>always</a:t>
            </a:r>
            <a:r>
              <a:rPr lang="de-DE" sz="2400" dirty="0">
                <a:solidFill>
                  <a:schemeClr val="accent1"/>
                </a:solidFill>
              </a:rPr>
              <a:t> </a:t>
            </a:r>
            <a:r>
              <a:rPr lang="de-DE" sz="2400" dirty="0" err="1">
                <a:solidFill>
                  <a:schemeClr val="accent1"/>
                </a:solidFill>
              </a:rPr>
              <a:t>available</a:t>
            </a:r>
            <a:endParaRPr lang="de-DE" sz="2400" dirty="0">
              <a:solidFill>
                <a:schemeClr val="accent1"/>
              </a:solidFill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0D7089E4-1D0F-4CA6-BDCA-77FDEA4002E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963" t="40756" r="75015" b="28029"/>
          <a:stretch/>
        </p:blipFill>
        <p:spPr>
          <a:xfrm>
            <a:off x="7536425" y="4199704"/>
            <a:ext cx="837666" cy="10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2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4A943D-6C09-48E7-A3F5-17B8DD704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32" imgH="530" progId="TCLayout.ActiveDocument.1">
                  <p:embed/>
                </p:oleObj>
              </mc:Choice>
              <mc:Fallback>
                <p:oleObj name="think-cell Folie" r:id="rId5" imgW="532" imgH="53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4A943D-6C09-48E7-A3F5-17B8DD704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1CCD5C9F-0543-4EBA-B3BA-D78C8B297F1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434">
              <a:spcBef>
                <a:spcPts val="600"/>
              </a:spcBef>
            </a:pPr>
            <a:endParaRPr lang="de-DE" sz="2600" b="1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9CFF08-6300-48ED-9572-3AECB141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2. Level of training to become MTM-Practitioner</a:t>
            </a:r>
            <a:endParaRPr lang="de-DE" dirty="0"/>
          </a:p>
        </p:txBody>
      </p:sp>
      <p:pic>
        <p:nvPicPr>
          <p:cNvPr id="7" name="Grafik 6" descr="Tageskalender mit einfarbiger Füllung">
            <a:extLst>
              <a:ext uri="{FF2B5EF4-FFF2-40B4-BE49-F238E27FC236}">
                <a16:creationId xmlns:a16="http://schemas.microsoft.com/office/drawing/2014/main" id="{FD3C9455-8DDD-4811-B5C0-BCA1979EC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2660" y="1797583"/>
            <a:ext cx="914400" cy="914400"/>
          </a:xfrm>
          <a:prstGeom prst="rect">
            <a:avLst/>
          </a:prstGeom>
        </p:spPr>
      </p:pic>
      <p:pic>
        <p:nvPicPr>
          <p:cNvPr id="9" name="Grafik 8" descr="Uhr mit einfarbiger Füllung">
            <a:extLst>
              <a:ext uri="{FF2B5EF4-FFF2-40B4-BE49-F238E27FC236}">
                <a16:creationId xmlns:a16="http://schemas.microsoft.com/office/drawing/2014/main" id="{BE5911D7-5D54-4BE6-96E3-20F3691F04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2660" y="3051062"/>
            <a:ext cx="914400" cy="914400"/>
          </a:xfrm>
          <a:prstGeom prst="rect">
            <a:avLst/>
          </a:prstGeom>
        </p:spPr>
      </p:pic>
      <p:sp>
        <p:nvSpPr>
          <p:cNvPr id="17" name="Freihandform: Form 13">
            <a:extLst>
              <a:ext uri="{FF2B5EF4-FFF2-40B4-BE49-F238E27FC236}">
                <a16:creationId xmlns:a16="http://schemas.microsoft.com/office/drawing/2014/main" id="{59100480-B0F7-48D0-83A3-48A9C9315E52}"/>
              </a:ext>
            </a:extLst>
          </p:cNvPr>
          <p:cNvSpPr/>
          <p:nvPr/>
        </p:nvSpPr>
        <p:spPr bwMode="gray">
          <a:xfrm>
            <a:off x="658813" y="1665288"/>
            <a:ext cx="3499927" cy="4549415"/>
          </a:xfrm>
          <a:custGeom>
            <a:avLst/>
            <a:gdLst>
              <a:gd name="connsiteX0" fmla="*/ 0 w 6541187"/>
              <a:gd name="connsiteY0" fmla="*/ 0 h 3997084"/>
              <a:gd name="connsiteX1" fmla="*/ 4235993 w 6541187"/>
              <a:gd name="connsiteY1" fmla="*/ 1124 h 3997084"/>
              <a:gd name="connsiteX2" fmla="*/ 6541187 w 6541187"/>
              <a:gd name="connsiteY2" fmla="*/ 3997084 h 3997084"/>
              <a:gd name="connsiteX3" fmla="*/ 0 w 6541187"/>
              <a:gd name="connsiteY3" fmla="*/ 3991764 h 399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1187" h="3997084">
                <a:moveTo>
                  <a:pt x="0" y="0"/>
                </a:moveTo>
                <a:lnTo>
                  <a:pt x="4235993" y="1124"/>
                </a:lnTo>
                <a:lnTo>
                  <a:pt x="6541187" y="3997084"/>
                </a:lnTo>
                <a:lnTo>
                  <a:pt x="0" y="39917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 anchorCtr="0">
            <a:noAutofit/>
          </a:bodyPr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de-DE" sz="1200" dirty="0" err="1"/>
          </a:p>
        </p:txBody>
      </p:sp>
      <p:sp>
        <p:nvSpPr>
          <p:cNvPr id="20" name="Rechteck 17">
            <a:extLst>
              <a:ext uri="{FF2B5EF4-FFF2-40B4-BE49-F238E27FC236}">
                <a16:creationId xmlns:a16="http://schemas.microsoft.com/office/drawing/2014/main" id="{CD6697E0-61F2-437E-AA1D-1DE530528439}"/>
              </a:ext>
            </a:extLst>
          </p:cNvPr>
          <p:cNvSpPr/>
          <p:nvPr/>
        </p:nvSpPr>
        <p:spPr bwMode="gray">
          <a:xfrm>
            <a:off x="904828" y="3174044"/>
            <a:ext cx="2994928" cy="1407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lvl="2">
              <a:spcBef>
                <a:spcPts val="600"/>
              </a:spcBef>
              <a:buClr>
                <a:schemeClr val="bg1"/>
              </a:buClr>
            </a:pPr>
            <a:r>
              <a:rPr lang="de-DE" sz="2400" b="1" dirty="0">
                <a:solidFill>
                  <a:schemeClr val="bg1"/>
                </a:solidFill>
              </a:rPr>
              <a:t>MTM-UAS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(English)</a:t>
            </a:r>
          </a:p>
          <a:p>
            <a:pPr marL="0" lvl="2">
              <a:spcBef>
                <a:spcPts val="600"/>
              </a:spcBef>
              <a:buClr>
                <a:schemeClr val="bg1"/>
              </a:buClr>
            </a:pPr>
            <a:r>
              <a:rPr lang="de-DE" sz="2400" dirty="0">
                <a:solidFill>
                  <a:schemeClr val="bg1"/>
                </a:solidFill>
              </a:rPr>
              <a:t>Webinar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483FDAEC-17EB-4417-A862-F419CD71708C}"/>
              </a:ext>
            </a:extLst>
          </p:cNvPr>
          <p:cNvSpPr txBox="1">
            <a:spLocks/>
          </p:cNvSpPr>
          <p:nvPr/>
        </p:nvSpPr>
        <p:spPr bwMode="gray">
          <a:xfrm>
            <a:off x="4199520" y="2182792"/>
            <a:ext cx="3060547" cy="32624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The process building block system MTM-UAS and its development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Principles of the development,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as well as, knowledge of the structure and content of the MTM-UAS basic operations and the MTM-UAS standard operations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The rules for the consistent and correct use of the process building block system MTM-UAS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Practical exercises to consolidate the gained knowledge</a:t>
            </a:r>
          </a:p>
        </p:txBody>
      </p:sp>
      <p:sp>
        <p:nvSpPr>
          <p:cNvPr id="22" name="Freihandform: Form 19">
            <a:extLst>
              <a:ext uri="{FF2B5EF4-FFF2-40B4-BE49-F238E27FC236}">
                <a16:creationId xmlns:a16="http://schemas.microsoft.com/office/drawing/2014/main" id="{A1020409-401E-42AF-ABCB-3626137DD368}"/>
              </a:ext>
            </a:extLst>
          </p:cNvPr>
          <p:cNvSpPr/>
          <p:nvPr/>
        </p:nvSpPr>
        <p:spPr>
          <a:xfrm>
            <a:off x="3071664" y="1667999"/>
            <a:ext cx="4248473" cy="4542301"/>
          </a:xfrm>
          <a:custGeom>
            <a:avLst/>
            <a:gdLst>
              <a:gd name="connsiteX0" fmla="*/ 0 w 8098182"/>
              <a:gd name="connsiteY0" fmla="*/ 0 h 4542301"/>
              <a:gd name="connsiteX1" fmla="*/ 8098182 w 8098182"/>
              <a:gd name="connsiteY1" fmla="*/ 8401 h 4542301"/>
              <a:gd name="connsiteX2" fmla="*/ 8098182 w 8098182"/>
              <a:gd name="connsiteY2" fmla="*/ 4542301 h 4542301"/>
              <a:gd name="connsiteX3" fmla="*/ 1343079 w 8098182"/>
              <a:gd name="connsiteY3" fmla="*/ 4542301 h 4542301"/>
              <a:gd name="connsiteX0" fmla="*/ 0 w 8098182"/>
              <a:gd name="connsiteY0" fmla="*/ 0 h 4542301"/>
              <a:gd name="connsiteX1" fmla="*/ 8098182 w 8098182"/>
              <a:gd name="connsiteY1" fmla="*/ 8401 h 4542301"/>
              <a:gd name="connsiteX2" fmla="*/ 8098182 w 8098182"/>
              <a:gd name="connsiteY2" fmla="*/ 4542301 h 4542301"/>
              <a:gd name="connsiteX3" fmla="*/ 2269034 w 8098182"/>
              <a:gd name="connsiteY3" fmla="*/ 4542301 h 4542301"/>
              <a:gd name="connsiteX4" fmla="*/ 0 w 8098182"/>
              <a:gd name="connsiteY4" fmla="*/ 0 h 454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8182" h="4542301">
                <a:moveTo>
                  <a:pt x="0" y="0"/>
                </a:moveTo>
                <a:lnTo>
                  <a:pt x="8098182" y="8401"/>
                </a:lnTo>
                <a:lnTo>
                  <a:pt x="8098182" y="4542301"/>
                </a:lnTo>
                <a:lnTo>
                  <a:pt x="2269034" y="4542301"/>
                </a:lnTo>
                <a:cubicBezTo>
                  <a:pt x="1821341" y="3028201"/>
                  <a:pt x="447693" y="1514100"/>
                  <a:pt x="0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 defTabSz="1828434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de-DE" sz="1600" b="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3" name="Gruppieren 5">
            <a:extLst>
              <a:ext uri="{FF2B5EF4-FFF2-40B4-BE49-F238E27FC236}">
                <a16:creationId xmlns:a16="http://schemas.microsoft.com/office/drawing/2014/main" id="{D2055B94-EFCC-4A01-A464-D6C9C558F0CF}"/>
              </a:ext>
            </a:extLst>
          </p:cNvPr>
          <p:cNvGrpSpPr/>
          <p:nvPr/>
        </p:nvGrpSpPr>
        <p:grpSpPr>
          <a:xfrm>
            <a:off x="2855640" y="3452787"/>
            <a:ext cx="1014078" cy="840309"/>
            <a:chOff x="4188052" y="3112188"/>
            <a:chExt cx="1014078" cy="840309"/>
          </a:xfrm>
        </p:grpSpPr>
        <p:sp>
          <p:nvSpPr>
            <p:cNvPr id="24" name="L-Form 12">
              <a:extLst>
                <a:ext uri="{FF2B5EF4-FFF2-40B4-BE49-F238E27FC236}">
                  <a16:creationId xmlns:a16="http://schemas.microsoft.com/office/drawing/2014/main" id="{603D00F9-ECFF-4F96-AA55-D5172269D7F4}"/>
                </a:ext>
              </a:extLst>
            </p:cNvPr>
            <p:cNvSpPr/>
            <p:nvPr/>
          </p:nvSpPr>
          <p:spPr bwMode="gray">
            <a:xfrm rot="13500000">
              <a:off x="4188052" y="3112189"/>
              <a:ext cx="840308" cy="840308"/>
            </a:xfrm>
            <a:custGeom>
              <a:avLst/>
              <a:gdLst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6510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3335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397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000" h="2268000">
                  <a:moveTo>
                    <a:pt x="0" y="0"/>
                  </a:moveTo>
                  <a:lnTo>
                    <a:pt x="726123" y="0"/>
                  </a:lnTo>
                  <a:cubicBezTo>
                    <a:pt x="725065" y="513234"/>
                    <a:pt x="727181" y="1035992"/>
                    <a:pt x="726123" y="1549226"/>
                  </a:cubicBezTo>
                  <a:lnTo>
                    <a:pt x="2264825" y="1549226"/>
                  </a:lnTo>
                  <a:cubicBezTo>
                    <a:pt x="2265883" y="1794109"/>
                    <a:pt x="2266942" y="2023117"/>
                    <a:pt x="2268000" y="2268000"/>
                  </a:cubicBezTo>
                  <a:lnTo>
                    <a:pt x="0" y="22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12" b="1" noProof="0" dirty="0"/>
                <a:t> </a:t>
              </a:r>
            </a:p>
          </p:txBody>
        </p:sp>
        <p:sp>
          <p:nvSpPr>
            <p:cNvPr id="25" name="L-Form 12">
              <a:extLst>
                <a:ext uri="{FF2B5EF4-FFF2-40B4-BE49-F238E27FC236}">
                  <a16:creationId xmlns:a16="http://schemas.microsoft.com/office/drawing/2014/main" id="{3AB12F25-2E11-4B8D-81A9-54FA842355F9}"/>
                </a:ext>
              </a:extLst>
            </p:cNvPr>
            <p:cNvSpPr/>
            <p:nvPr/>
          </p:nvSpPr>
          <p:spPr bwMode="gray">
            <a:xfrm rot="13500000">
              <a:off x="4361822" y="3112188"/>
              <a:ext cx="840308" cy="840308"/>
            </a:xfrm>
            <a:custGeom>
              <a:avLst/>
              <a:gdLst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6510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3335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397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000" h="2268000">
                  <a:moveTo>
                    <a:pt x="0" y="0"/>
                  </a:moveTo>
                  <a:lnTo>
                    <a:pt x="726123" y="0"/>
                  </a:lnTo>
                  <a:cubicBezTo>
                    <a:pt x="725065" y="513234"/>
                    <a:pt x="727181" y="1035992"/>
                    <a:pt x="726123" y="1549226"/>
                  </a:cubicBezTo>
                  <a:lnTo>
                    <a:pt x="2264825" y="1549226"/>
                  </a:lnTo>
                  <a:cubicBezTo>
                    <a:pt x="2265883" y="1794109"/>
                    <a:pt x="2266942" y="2023117"/>
                    <a:pt x="2268000" y="2268000"/>
                  </a:cubicBezTo>
                  <a:lnTo>
                    <a:pt x="0" y="22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C4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12" b="1" noProof="0" dirty="0"/>
                <a:t> </a:t>
              </a:r>
            </a:p>
          </p:txBody>
        </p:sp>
      </p:grpSp>
      <p:sp>
        <p:nvSpPr>
          <p:cNvPr id="26" name="Freihandform: Form 21">
            <a:extLst>
              <a:ext uri="{FF2B5EF4-FFF2-40B4-BE49-F238E27FC236}">
                <a16:creationId xmlns:a16="http://schemas.microsoft.com/office/drawing/2014/main" id="{43B5D3D8-4E52-4504-96A4-AEEC8ABCE6FE}"/>
              </a:ext>
            </a:extLst>
          </p:cNvPr>
          <p:cNvSpPr/>
          <p:nvPr/>
        </p:nvSpPr>
        <p:spPr>
          <a:xfrm>
            <a:off x="3070992" y="1667977"/>
            <a:ext cx="4248473" cy="99327"/>
          </a:xfrm>
          <a:custGeom>
            <a:avLst/>
            <a:gdLst>
              <a:gd name="connsiteX0" fmla="*/ 0 w 8166768"/>
              <a:gd name="connsiteY0" fmla="*/ 0 h 216000"/>
              <a:gd name="connsiteX1" fmla="*/ 10654 w 8166768"/>
              <a:gd name="connsiteY1" fmla="*/ 0 h 216000"/>
              <a:gd name="connsiteX2" fmla="*/ 10654 w 8166768"/>
              <a:gd name="connsiteY2" fmla="*/ 2839 h 216000"/>
              <a:gd name="connsiteX3" fmla="*/ 8166768 w 8166768"/>
              <a:gd name="connsiteY3" fmla="*/ 2839 h 216000"/>
              <a:gd name="connsiteX4" fmla="*/ 8166768 w 8166768"/>
              <a:gd name="connsiteY4" fmla="*/ 216000 h 216000"/>
              <a:gd name="connsiteX5" fmla="*/ 63867 w 8166768"/>
              <a:gd name="connsiteY5" fmla="*/ 216000 h 216000"/>
              <a:gd name="connsiteX0" fmla="*/ 0 w 8166768"/>
              <a:gd name="connsiteY0" fmla="*/ 0 h 216000"/>
              <a:gd name="connsiteX1" fmla="*/ 10654 w 8166768"/>
              <a:gd name="connsiteY1" fmla="*/ 0 h 216000"/>
              <a:gd name="connsiteX2" fmla="*/ 10654 w 8166768"/>
              <a:gd name="connsiteY2" fmla="*/ 2839 h 216000"/>
              <a:gd name="connsiteX3" fmla="*/ 8166768 w 8166768"/>
              <a:gd name="connsiteY3" fmla="*/ 2839 h 216000"/>
              <a:gd name="connsiteX4" fmla="*/ 8166768 w 8166768"/>
              <a:gd name="connsiteY4" fmla="*/ 216000 h 216000"/>
              <a:gd name="connsiteX5" fmla="*/ 42436 w 8166768"/>
              <a:gd name="connsiteY5" fmla="*/ 216000 h 216000"/>
              <a:gd name="connsiteX6" fmla="*/ 0 w 8166768"/>
              <a:gd name="connsiteY6" fmla="*/ 0 h 2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6768" h="216000">
                <a:moveTo>
                  <a:pt x="0" y="0"/>
                </a:moveTo>
                <a:lnTo>
                  <a:pt x="10654" y="0"/>
                </a:lnTo>
                <a:lnTo>
                  <a:pt x="10654" y="2839"/>
                </a:lnTo>
                <a:lnTo>
                  <a:pt x="8166768" y="2839"/>
                </a:lnTo>
                <a:lnTo>
                  <a:pt x="8166768" y="216000"/>
                </a:lnTo>
                <a:lnTo>
                  <a:pt x="42436" y="216000"/>
                </a:lnTo>
                <a:cubicBezTo>
                  <a:pt x="21147" y="144000"/>
                  <a:pt x="21289" y="7200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 defTabSz="1828434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de-DE" sz="1600" b="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platzhalter 14">
            <a:extLst>
              <a:ext uri="{FF2B5EF4-FFF2-40B4-BE49-F238E27FC236}">
                <a16:creationId xmlns:a16="http://schemas.microsoft.com/office/drawing/2014/main" id="{6D884379-93AF-4E1C-BD48-75E8F21BB281}"/>
              </a:ext>
            </a:extLst>
          </p:cNvPr>
          <p:cNvSpPr txBox="1">
            <a:spLocks/>
          </p:cNvSpPr>
          <p:nvPr/>
        </p:nvSpPr>
        <p:spPr bwMode="gray">
          <a:xfrm>
            <a:off x="7936559" y="5609103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training.mtm.org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D01328-3379-45B9-BC2A-D5F00BD39B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91" t="34100" r="37501" b="27538"/>
          <a:stretch/>
        </p:blipFill>
        <p:spPr>
          <a:xfrm>
            <a:off x="7459288" y="4242626"/>
            <a:ext cx="1001144" cy="984576"/>
          </a:xfrm>
          <a:prstGeom prst="rect">
            <a:avLst/>
          </a:prstGeom>
        </p:spPr>
      </p:pic>
      <p:sp>
        <p:nvSpPr>
          <p:cNvPr id="35" name="Textplatzhalter 14">
            <a:extLst>
              <a:ext uri="{FF2B5EF4-FFF2-40B4-BE49-F238E27FC236}">
                <a16:creationId xmlns:a16="http://schemas.microsoft.com/office/drawing/2014/main" id="{5099C241-AAAC-4139-8633-8900BFA6E755}"/>
              </a:ext>
            </a:extLst>
          </p:cNvPr>
          <p:cNvSpPr txBox="1">
            <a:spLocks/>
          </p:cNvSpPr>
          <p:nvPr/>
        </p:nvSpPr>
        <p:spPr bwMode="gray">
          <a:xfrm>
            <a:off x="8616280" y="2070117"/>
            <a:ext cx="324036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August 09–13, 2021</a:t>
            </a:r>
          </a:p>
        </p:txBody>
      </p:sp>
      <p:sp>
        <p:nvSpPr>
          <p:cNvPr id="36" name="Textplatzhalter 14">
            <a:extLst>
              <a:ext uri="{FF2B5EF4-FFF2-40B4-BE49-F238E27FC236}">
                <a16:creationId xmlns:a16="http://schemas.microsoft.com/office/drawing/2014/main" id="{9DC31B07-EB14-4420-B511-AE5EB2C25ABB}"/>
              </a:ext>
            </a:extLst>
          </p:cNvPr>
          <p:cNvSpPr txBox="1">
            <a:spLocks/>
          </p:cNvSpPr>
          <p:nvPr/>
        </p:nvSpPr>
        <p:spPr bwMode="gray">
          <a:xfrm>
            <a:off x="8616280" y="3020759"/>
            <a:ext cx="3456384" cy="113877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200" b="1" dirty="0">
                <a:solidFill>
                  <a:schemeClr val="accent1"/>
                </a:solidFill>
              </a:rPr>
              <a:t>Indian Standard Time</a:t>
            </a:r>
            <a:br>
              <a:rPr lang="de-DE" sz="2800" b="1" dirty="0">
                <a:solidFill>
                  <a:schemeClr val="accent1"/>
                </a:solidFill>
              </a:rPr>
            </a:br>
            <a:r>
              <a:rPr lang="de-DE" sz="2000" dirty="0">
                <a:solidFill>
                  <a:schemeClr val="accent1"/>
                </a:solidFill>
              </a:rPr>
              <a:t>08:00 – 16:30 </a:t>
            </a:r>
            <a:r>
              <a:rPr lang="de-DE" sz="2000" dirty="0" err="1">
                <a:solidFill>
                  <a:schemeClr val="accent1"/>
                </a:solidFill>
              </a:rPr>
              <a:t>o`clock</a:t>
            </a:r>
            <a:br>
              <a:rPr lang="de-DE" sz="2400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Friday </a:t>
            </a:r>
            <a:r>
              <a:rPr lang="de-DE" dirty="0" err="1">
                <a:solidFill>
                  <a:schemeClr val="accent1"/>
                </a:solidFill>
              </a:rPr>
              <a:t>till</a:t>
            </a:r>
            <a:r>
              <a:rPr lang="de-DE" dirty="0">
                <a:solidFill>
                  <a:schemeClr val="accent1"/>
                </a:solidFill>
              </a:rPr>
              <a:t> 14:00 </a:t>
            </a:r>
            <a:r>
              <a:rPr lang="de-DE" dirty="0" err="1">
                <a:solidFill>
                  <a:schemeClr val="accent1"/>
                </a:solidFill>
              </a:rPr>
              <a:t>o`clock</a:t>
            </a:r>
            <a:br>
              <a:rPr lang="de-DE" dirty="0">
                <a:solidFill>
                  <a:schemeClr val="accent1"/>
                </a:solidFill>
              </a:rPr>
            </a:b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37" name="Textplatzhalter 14">
            <a:extLst>
              <a:ext uri="{FF2B5EF4-FFF2-40B4-BE49-F238E27FC236}">
                <a16:creationId xmlns:a16="http://schemas.microsoft.com/office/drawing/2014/main" id="{05BCC1B9-0604-4CB8-AA54-33E10E959485}"/>
              </a:ext>
            </a:extLst>
          </p:cNvPr>
          <p:cNvSpPr txBox="1">
            <a:spLocks/>
          </p:cNvSpPr>
          <p:nvPr/>
        </p:nvSpPr>
        <p:spPr bwMode="gray">
          <a:xfrm>
            <a:off x="8616280" y="4550248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English</a:t>
            </a:r>
          </a:p>
        </p:txBody>
      </p:sp>
      <p:sp>
        <p:nvSpPr>
          <p:cNvPr id="27" name="Flussdiagramm: Alternativer Prozess 26">
            <a:extLst>
              <a:ext uri="{FF2B5EF4-FFF2-40B4-BE49-F238E27FC236}">
                <a16:creationId xmlns:a16="http://schemas.microsoft.com/office/drawing/2014/main" id="{4DBB1232-1535-48F7-A296-CD5255FB6B10}"/>
              </a:ext>
            </a:extLst>
          </p:cNvPr>
          <p:cNvSpPr/>
          <p:nvPr/>
        </p:nvSpPr>
        <p:spPr>
          <a:xfrm rot="21054030">
            <a:off x="1083258" y="5052744"/>
            <a:ext cx="2514082" cy="652414"/>
          </a:xfrm>
          <a:prstGeom prst="flowChartAlternateProcess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434">
              <a:spcBef>
                <a:spcPts val="600"/>
              </a:spcBef>
            </a:pPr>
            <a:r>
              <a:rPr lang="en-US" sz="1400" b="1" dirty="0"/>
              <a:t>We start at local Indian Standard Time!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4127001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4A943D-6C09-48E7-A3F5-17B8DD704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32" imgH="530" progId="TCLayout.ActiveDocument.1">
                  <p:embed/>
                </p:oleObj>
              </mc:Choice>
              <mc:Fallback>
                <p:oleObj name="think-cell Folie" r:id="rId5" imgW="532" imgH="53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4A943D-6C09-48E7-A3F5-17B8DD704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1CCD5C9F-0543-4EBA-B3BA-D78C8B297F1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434">
              <a:spcBef>
                <a:spcPts val="600"/>
              </a:spcBef>
            </a:pPr>
            <a:endParaRPr lang="de-DE" sz="2600" b="1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9CFF08-6300-48ED-9572-3AECB141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3. Level of training to become MTM-Practitioner</a:t>
            </a:r>
            <a:endParaRPr lang="de-DE" dirty="0"/>
          </a:p>
        </p:txBody>
      </p:sp>
      <p:pic>
        <p:nvPicPr>
          <p:cNvPr id="7" name="Grafik 6" descr="Tageskalender mit einfarbiger Füllung">
            <a:extLst>
              <a:ext uri="{FF2B5EF4-FFF2-40B4-BE49-F238E27FC236}">
                <a16:creationId xmlns:a16="http://schemas.microsoft.com/office/drawing/2014/main" id="{FD3C9455-8DDD-4811-B5C0-BCA1979EC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2660" y="1797583"/>
            <a:ext cx="914400" cy="914400"/>
          </a:xfrm>
          <a:prstGeom prst="rect">
            <a:avLst/>
          </a:prstGeom>
        </p:spPr>
      </p:pic>
      <p:pic>
        <p:nvPicPr>
          <p:cNvPr id="9" name="Grafik 8" descr="Uhr mit einfarbiger Füllung">
            <a:extLst>
              <a:ext uri="{FF2B5EF4-FFF2-40B4-BE49-F238E27FC236}">
                <a16:creationId xmlns:a16="http://schemas.microsoft.com/office/drawing/2014/main" id="{BE5911D7-5D54-4BE6-96E3-20F3691F04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2660" y="3051062"/>
            <a:ext cx="914400" cy="914400"/>
          </a:xfrm>
          <a:prstGeom prst="rect">
            <a:avLst/>
          </a:prstGeom>
        </p:spPr>
      </p:pic>
      <p:sp>
        <p:nvSpPr>
          <p:cNvPr id="17" name="Freihandform: Form 13">
            <a:extLst>
              <a:ext uri="{FF2B5EF4-FFF2-40B4-BE49-F238E27FC236}">
                <a16:creationId xmlns:a16="http://schemas.microsoft.com/office/drawing/2014/main" id="{59100480-B0F7-48D0-83A3-48A9C9315E52}"/>
              </a:ext>
            </a:extLst>
          </p:cNvPr>
          <p:cNvSpPr/>
          <p:nvPr/>
        </p:nvSpPr>
        <p:spPr bwMode="gray">
          <a:xfrm>
            <a:off x="658813" y="1665288"/>
            <a:ext cx="3499927" cy="4549415"/>
          </a:xfrm>
          <a:custGeom>
            <a:avLst/>
            <a:gdLst>
              <a:gd name="connsiteX0" fmla="*/ 0 w 6541187"/>
              <a:gd name="connsiteY0" fmla="*/ 0 h 3997084"/>
              <a:gd name="connsiteX1" fmla="*/ 4235993 w 6541187"/>
              <a:gd name="connsiteY1" fmla="*/ 1124 h 3997084"/>
              <a:gd name="connsiteX2" fmla="*/ 6541187 w 6541187"/>
              <a:gd name="connsiteY2" fmla="*/ 3997084 h 3997084"/>
              <a:gd name="connsiteX3" fmla="*/ 0 w 6541187"/>
              <a:gd name="connsiteY3" fmla="*/ 3991764 h 399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1187" h="3997084">
                <a:moveTo>
                  <a:pt x="0" y="0"/>
                </a:moveTo>
                <a:lnTo>
                  <a:pt x="4235993" y="1124"/>
                </a:lnTo>
                <a:lnTo>
                  <a:pt x="6541187" y="3997084"/>
                </a:lnTo>
                <a:lnTo>
                  <a:pt x="0" y="39917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 anchorCtr="0">
            <a:noAutofit/>
          </a:bodyPr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de-DE" sz="1200" dirty="0" err="1"/>
          </a:p>
        </p:txBody>
      </p:sp>
      <p:sp>
        <p:nvSpPr>
          <p:cNvPr id="20" name="Rechteck 17">
            <a:extLst>
              <a:ext uri="{FF2B5EF4-FFF2-40B4-BE49-F238E27FC236}">
                <a16:creationId xmlns:a16="http://schemas.microsoft.com/office/drawing/2014/main" id="{CD6697E0-61F2-437E-AA1D-1DE530528439}"/>
              </a:ext>
            </a:extLst>
          </p:cNvPr>
          <p:cNvSpPr/>
          <p:nvPr/>
        </p:nvSpPr>
        <p:spPr bwMode="gray">
          <a:xfrm>
            <a:off x="767408" y="3406110"/>
            <a:ext cx="2994928" cy="1407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lvl="2">
              <a:spcBef>
                <a:spcPts val="600"/>
              </a:spcBef>
              <a:buClr>
                <a:schemeClr val="bg1"/>
              </a:buClr>
            </a:pPr>
            <a:r>
              <a:rPr lang="de-DE" sz="2000" b="1" dirty="0">
                <a:solidFill>
                  <a:schemeClr val="bg1"/>
                </a:solidFill>
              </a:rPr>
              <a:t>MTM-</a:t>
            </a:r>
            <a:r>
              <a:rPr lang="de-DE" sz="2000" b="1" dirty="0" err="1">
                <a:solidFill>
                  <a:schemeClr val="bg1"/>
                </a:solidFill>
              </a:rPr>
              <a:t>Practitioner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(English)</a:t>
            </a:r>
          </a:p>
          <a:p>
            <a:pPr marL="0" lvl="2">
              <a:spcBef>
                <a:spcPts val="600"/>
              </a:spcBef>
              <a:buClr>
                <a:schemeClr val="bg1"/>
              </a:buClr>
            </a:pPr>
            <a:r>
              <a:rPr lang="de-DE" sz="2000" dirty="0">
                <a:solidFill>
                  <a:schemeClr val="bg1"/>
                </a:solidFill>
              </a:rPr>
              <a:t>Webinar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483FDAEC-17EB-4417-A862-F419CD71708C}"/>
              </a:ext>
            </a:extLst>
          </p:cNvPr>
          <p:cNvSpPr txBox="1">
            <a:spLocks/>
          </p:cNvSpPr>
          <p:nvPr/>
        </p:nvSpPr>
        <p:spPr bwMode="gray">
          <a:xfrm>
            <a:off x="4199520" y="2182792"/>
            <a:ext cx="3060547" cy="37548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Fundamentals for the design of human work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Planning and design of work systems under consideration of productivity, ergonomics and economic efficiency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Working on your company case study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Presentation of the project results and execution of a final audit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endParaRPr lang="en-US" sz="1400" dirty="0">
              <a:solidFill>
                <a:schemeClr val="accent1"/>
              </a:solidFill>
            </a:endParaRPr>
          </a:p>
          <a:p>
            <a:pPr marL="0" lvl="2" indent="0" algn="ctr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2000" b="1" dirty="0">
                <a:solidFill>
                  <a:schemeClr val="accent1"/>
                </a:solidFill>
              </a:rPr>
              <a:t>Get your digital</a:t>
            </a:r>
            <a:br>
              <a:rPr lang="en-US" sz="2000" b="1" dirty="0">
                <a:solidFill>
                  <a:schemeClr val="accent1"/>
                </a:solidFill>
              </a:rPr>
            </a:br>
            <a:r>
              <a:rPr lang="en-US" sz="2000" b="1" dirty="0">
                <a:solidFill>
                  <a:schemeClr val="accent1"/>
                </a:solidFill>
              </a:rPr>
              <a:t>Blue Card!</a:t>
            </a:r>
          </a:p>
        </p:txBody>
      </p:sp>
      <p:sp>
        <p:nvSpPr>
          <p:cNvPr id="22" name="Freihandform: Form 19">
            <a:extLst>
              <a:ext uri="{FF2B5EF4-FFF2-40B4-BE49-F238E27FC236}">
                <a16:creationId xmlns:a16="http://schemas.microsoft.com/office/drawing/2014/main" id="{A1020409-401E-42AF-ABCB-3626137DD368}"/>
              </a:ext>
            </a:extLst>
          </p:cNvPr>
          <p:cNvSpPr/>
          <p:nvPr/>
        </p:nvSpPr>
        <p:spPr>
          <a:xfrm>
            <a:off x="3071664" y="1667999"/>
            <a:ext cx="4248473" cy="4542301"/>
          </a:xfrm>
          <a:custGeom>
            <a:avLst/>
            <a:gdLst>
              <a:gd name="connsiteX0" fmla="*/ 0 w 8098182"/>
              <a:gd name="connsiteY0" fmla="*/ 0 h 4542301"/>
              <a:gd name="connsiteX1" fmla="*/ 8098182 w 8098182"/>
              <a:gd name="connsiteY1" fmla="*/ 8401 h 4542301"/>
              <a:gd name="connsiteX2" fmla="*/ 8098182 w 8098182"/>
              <a:gd name="connsiteY2" fmla="*/ 4542301 h 4542301"/>
              <a:gd name="connsiteX3" fmla="*/ 1343079 w 8098182"/>
              <a:gd name="connsiteY3" fmla="*/ 4542301 h 4542301"/>
              <a:gd name="connsiteX0" fmla="*/ 0 w 8098182"/>
              <a:gd name="connsiteY0" fmla="*/ 0 h 4542301"/>
              <a:gd name="connsiteX1" fmla="*/ 8098182 w 8098182"/>
              <a:gd name="connsiteY1" fmla="*/ 8401 h 4542301"/>
              <a:gd name="connsiteX2" fmla="*/ 8098182 w 8098182"/>
              <a:gd name="connsiteY2" fmla="*/ 4542301 h 4542301"/>
              <a:gd name="connsiteX3" fmla="*/ 2269034 w 8098182"/>
              <a:gd name="connsiteY3" fmla="*/ 4542301 h 4542301"/>
              <a:gd name="connsiteX4" fmla="*/ 0 w 8098182"/>
              <a:gd name="connsiteY4" fmla="*/ 0 h 454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8182" h="4542301">
                <a:moveTo>
                  <a:pt x="0" y="0"/>
                </a:moveTo>
                <a:lnTo>
                  <a:pt x="8098182" y="8401"/>
                </a:lnTo>
                <a:lnTo>
                  <a:pt x="8098182" y="4542301"/>
                </a:lnTo>
                <a:lnTo>
                  <a:pt x="2269034" y="4542301"/>
                </a:lnTo>
                <a:cubicBezTo>
                  <a:pt x="1821341" y="3028201"/>
                  <a:pt x="447693" y="1514100"/>
                  <a:pt x="0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 defTabSz="1828434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de-DE" sz="1600" b="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3" name="Gruppieren 5">
            <a:extLst>
              <a:ext uri="{FF2B5EF4-FFF2-40B4-BE49-F238E27FC236}">
                <a16:creationId xmlns:a16="http://schemas.microsoft.com/office/drawing/2014/main" id="{D2055B94-EFCC-4A01-A464-D6C9C558F0CF}"/>
              </a:ext>
            </a:extLst>
          </p:cNvPr>
          <p:cNvGrpSpPr/>
          <p:nvPr/>
        </p:nvGrpSpPr>
        <p:grpSpPr>
          <a:xfrm>
            <a:off x="2855640" y="3452787"/>
            <a:ext cx="1014078" cy="840309"/>
            <a:chOff x="4188052" y="3112188"/>
            <a:chExt cx="1014078" cy="840309"/>
          </a:xfrm>
        </p:grpSpPr>
        <p:sp>
          <p:nvSpPr>
            <p:cNvPr id="24" name="L-Form 12">
              <a:extLst>
                <a:ext uri="{FF2B5EF4-FFF2-40B4-BE49-F238E27FC236}">
                  <a16:creationId xmlns:a16="http://schemas.microsoft.com/office/drawing/2014/main" id="{603D00F9-ECFF-4F96-AA55-D5172269D7F4}"/>
                </a:ext>
              </a:extLst>
            </p:cNvPr>
            <p:cNvSpPr/>
            <p:nvPr/>
          </p:nvSpPr>
          <p:spPr bwMode="gray">
            <a:xfrm rot="13500000">
              <a:off x="4188052" y="3112189"/>
              <a:ext cx="840308" cy="840308"/>
            </a:xfrm>
            <a:custGeom>
              <a:avLst/>
              <a:gdLst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6510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3335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397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000" h="2268000">
                  <a:moveTo>
                    <a:pt x="0" y="0"/>
                  </a:moveTo>
                  <a:lnTo>
                    <a:pt x="726123" y="0"/>
                  </a:lnTo>
                  <a:cubicBezTo>
                    <a:pt x="725065" y="513234"/>
                    <a:pt x="727181" y="1035992"/>
                    <a:pt x="726123" y="1549226"/>
                  </a:cubicBezTo>
                  <a:lnTo>
                    <a:pt x="2264825" y="1549226"/>
                  </a:lnTo>
                  <a:cubicBezTo>
                    <a:pt x="2265883" y="1794109"/>
                    <a:pt x="2266942" y="2023117"/>
                    <a:pt x="2268000" y="2268000"/>
                  </a:cubicBezTo>
                  <a:lnTo>
                    <a:pt x="0" y="22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12" b="1" noProof="0" dirty="0"/>
                <a:t> </a:t>
              </a:r>
            </a:p>
          </p:txBody>
        </p:sp>
        <p:sp>
          <p:nvSpPr>
            <p:cNvPr id="25" name="L-Form 12">
              <a:extLst>
                <a:ext uri="{FF2B5EF4-FFF2-40B4-BE49-F238E27FC236}">
                  <a16:creationId xmlns:a16="http://schemas.microsoft.com/office/drawing/2014/main" id="{3AB12F25-2E11-4B8D-81A9-54FA842355F9}"/>
                </a:ext>
              </a:extLst>
            </p:cNvPr>
            <p:cNvSpPr/>
            <p:nvPr/>
          </p:nvSpPr>
          <p:spPr bwMode="gray">
            <a:xfrm rot="13500000">
              <a:off x="4361822" y="3112188"/>
              <a:ext cx="840308" cy="840308"/>
            </a:xfrm>
            <a:custGeom>
              <a:avLst/>
              <a:gdLst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6510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3335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397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000" h="2268000">
                  <a:moveTo>
                    <a:pt x="0" y="0"/>
                  </a:moveTo>
                  <a:lnTo>
                    <a:pt x="726123" y="0"/>
                  </a:lnTo>
                  <a:cubicBezTo>
                    <a:pt x="725065" y="513234"/>
                    <a:pt x="727181" y="1035992"/>
                    <a:pt x="726123" y="1549226"/>
                  </a:cubicBezTo>
                  <a:lnTo>
                    <a:pt x="2264825" y="1549226"/>
                  </a:lnTo>
                  <a:cubicBezTo>
                    <a:pt x="2265883" y="1794109"/>
                    <a:pt x="2266942" y="2023117"/>
                    <a:pt x="2268000" y="2268000"/>
                  </a:cubicBezTo>
                  <a:lnTo>
                    <a:pt x="0" y="22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C4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12" b="1" noProof="0" dirty="0"/>
                <a:t> </a:t>
              </a:r>
            </a:p>
          </p:txBody>
        </p:sp>
      </p:grpSp>
      <p:sp>
        <p:nvSpPr>
          <p:cNvPr id="26" name="Freihandform: Form 21">
            <a:extLst>
              <a:ext uri="{FF2B5EF4-FFF2-40B4-BE49-F238E27FC236}">
                <a16:creationId xmlns:a16="http://schemas.microsoft.com/office/drawing/2014/main" id="{43B5D3D8-4E52-4504-96A4-AEEC8ABCE6FE}"/>
              </a:ext>
            </a:extLst>
          </p:cNvPr>
          <p:cNvSpPr/>
          <p:nvPr/>
        </p:nvSpPr>
        <p:spPr>
          <a:xfrm>
            <a:off x="3070992" y="1667977"/>
            <a:ext cx="4248473" cy="99327"/>
          </a:xfrm>
          <a:custGeom>
            <a:avLst/>
            <a:gdLst>
              <a:gd name="connsiteX0" fmla="*/ 0 w 8166768"/>
              <a:gd name="connsiteY0" fmla="*/ 0 h 216000"/>
              <a:gd name="connsiteX1" fmla="*/ 10654 w 8166768"/>
              <a:gd name="connsiteY1" fmla="*/ 0 h 216000"/>
              <a:gd name="connsiteX2" fmla="*/ 10654 w 8166768"/>
              <a:gd name="connsiteY2" fmla="*/ 2839 h 216000"/>
              <a:gd name="connsiteX3" fmla="*/ 8166768 w 8166768"/>
              <a:gd name="connsiteY3" fmla="*/ 2839 h 216000"/>
              <a:gd name="connsiteX4" fmla="*/ 8166768 w 8166768"/>
              <a:gd name="connsiteY4" fmla="*/ 216000 h 216000"/>
              <a:gd name="connsiteX5" fmla="*/ 63867 w 8166768"/>
              <a:gd name="connsiteY5" fmla="*/ 216000 h 216000"/>
              <a:gd name="connsiteX0" fmla="*/ 0 w 8166768"/>
              <a:gd name="connsiteY0" fmla="*/ 0 h 216000"/>
              <a:gd name="connsiteX1" fmla="*/ 10654 w 8166768"/>
              <a:gd name="connsiteY1" fmla="*/ 0 h 216000"/>
              <a:gd name="connsiteX2" fmla="*/ 10654 w 8166768"/>
              <a:gd name="connsiteY2" fmla="*/ 2839 h 216000"/>
              <a:gd name="connsiteX3" fmla="*/ 8166768 w 8166768"/>
              <a:gd name="connsiteY3" fmla="*/ 2839 h 216000"/>
              <a:gd name="connsiteX4" fmla="*/ 8166768 w 8166768"/>
              <a:gd name="connsiteY4" fmla="*/ 216000 h 216000"/>
              <a:gd name="connsiteX5" fmla="*/ 42436 w 8166768"/>
              <a:gd name="connsiteY5" fmla="*/ 216000 h 216000"/>
              <a:gd name="connsiteX6" fmla="*/ 0 w 8166768"/>
              <a:gd name="connsiteY6" fmla="*/ 0 h 2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6768" h="216000">
                <a:moveTo>
                  <a:pt x="0" y="0"/>
                </a:moveTo>
                <a:lnTo>
                  <a:pt x="10654" y="0"/>
                </a:lnTo>
                <a:lnTo>
                  <a:pt x="10654" y="2839"/>
                </a:lnTo>
                <a:lnTo>
                  <a:pt x="8166768" y="2839"/>
                </a:lnTo>
                <a:lnTo>
                  <a:pt x="8166768" y="216000"/>
                </a:lnTo>
                <a:lnTo>
                  <a:pt x="42436" y="216000"/>
                </a:lnTo>
                <a:cubicBezTo>
                  <a:pt x="21147" y="144000"/>
                  <a:pt x="21289" y="7200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 defTabSz="1828434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de-DE" sz="1600" b="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platzhalter 14">
            <a:extLst>
              <a:ext uri="{FF2B5EF4-FFF2-40B4-BE49-F238E27FC236}">
                <a16:creationId xmlns:a16="http://schemas.microsoft.com/office/drawing/2014/main" id="{6D884379-93AF-4E1C-BD48-75E8F21BB281}"/>
              </a:ext>
            </a:extLst>
          </p:cNvPr>
          <p:cNvSpPr txBox="1">
            <a:spLocks/>
          </p:cNvSpPr>
          <p:nvPr/>
        </p:nvSpPr>
        <p:spPr bwMode="gray">
          <a:xfrm>
            <a:off x="7936559" y="5609103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training.mtm.org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D01328-3379-45B9-BC2A-D5F00BD39B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91" t="34100" r="37501" b="27538"/>
          <a:stretch/>
        </p:blipFill>
        <p:spPr>
          <a:xfrm>
            <a:off x="7459288" y="4242626"/>
            <a:ext cx="1001144" cy="984576"/>
          </a:xfrm>
          <a:prstGeom prst="rect">
            <a:avLst/>
          </a:prstGeom>
        </p:spPr>
      </p:pic>
      <p:sp>
        <p:nvSpPr>
          <p:cNvPr id="35" name="Textplatzhalter 14">
            <a:extLst>
              <a:ext uri="{FF2B5EF4-FFF2-40B4-BE49-F238E27FC236}">
                <a16:creationId xmlns:a16="http://schemas.microsoft.com/office/drawing/2014/main" id="{5099C241-AAAC-4139-8633-8900BFA6E755}"/>
              </a:ext>
            </a:extLst>
          </p:cNvPr>
          <p:cNvSpPr txBox="1">
            <a:spLocks/>
          </p:cNvSpPr>
          <p:nvPr/>
        </p:nvSpPr>
        <p:spPr bwMode="gray">
          <a:xfrm>
            <a:off x="8616280" y="2070117"/>
            <a:ext cx="316835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August 16–20, 2021</a:t>
            </a:r>
          </a:p>
        </p:txBody>
      </p:sp>
      <p:sp>
        <p:nvSpPr>
          <p:cNvPr id="36" name="Textplatzhalter 14">
            <a:extLst>
              <a:ext uri="{FF2B5EF4-FFF2-40B4-BE49-F238E27FC236}">
                <a16:creationId xmlns:a16="http://schemas.microsoft.com/office/drawing/2014/main" id="{9DC31B07-EB14-4420-B511-AE5EB2C25ABB}"/>
              </a:ext>
            </a:extLst>
          </p:cNvPr>
          <p:cNvSpPr txBox="1">
            <a:spLocks/>
          </p:cNvSpPr>
          <p:nvPr/>
        </p:nvSpPr>
        <p:spPr bwMode="gray">
          <a:xfrm>
            <a:off x="8616280" y="3020759"/>
            <a:ext cx="3456384" cy="113877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200" b="1" dirty="0">
                <a:solidFill>
                  <a:schemeClr val="accent1"/>
                </a:solidFill>
              </a:rPr>
              <a:t>Indian Standard Time</a:t>
            </a:r>
            <a:br>
              <a:rPr lang="de-DE" sz="2800" b="1" dirty="0">
                <a:solidFill>
                  <a:schemeClr val="accent1"/>
                </a:solidFill>
              </a:rPr>
            </a:br>
            <a:r>
              <a:rPr lang="de-DE" sz="2000" dirty="0">
                <a:solidFill>
                  <a:schemeClr val="accent1"/>
                </a:solidFill>
              </a:rPr>
              <a:t>08:00 – 16:30 </a:t>
            </a:r>
            <a:r>
              <a:rPr lang="de-DE" sz="2000" dirty="0" err="1">
                <a:solidFill>
                  <a:schemeClr val="accent1"/>
                </a:solidFill>
              </a:rPr>
              <a:t>o`clock</a:t>
            </a:r>
            <a:br>
              <a:rPr lang="de-DE" sz="2400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Friday </a:t>
            </a:r>
            <a:r>
              <a:rPr lang="de-DE" dirty="0" err="1">
                <a:solidFill>
                  <a:schemeClr val="accent1"/>
                </a:solidFill>
              </a:rPr>
              <a:t>till</a:t>
            </a:r>
            <a:r>
              <a:rPr lang="de-DE" dirty="0">
                <a:solidFill>
                  <a:schemeClr val="accent1"/>
                </a:solidFill>
              </a:rPr>
              <a:t> 14:00 </a:t>
            </a:r>
            <a:r>
              <a:rPr lang="de-DE" dirty="0" err="1">
                <a:solidFill>
                  <a:schemeClr val="accent1"/>
                </a:solidFill>
              </a:rPr>
              <a:t>o`clock</a:t>
            </a:r>
            <a:br>
              <a:rPr lang="de-DE" dirty="0">
                <a:solidFill>
                  <a:schemeClr val="accent1"/>
                </a:solidFill>
              </a:rPr>
            </a:b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37" name="Textplatzhalter 14">
            <a:extLst>
              <a:ext uri="{FF2B5EF4-FFF2-40B4-BE49-F238E27FC236}">
                <a16:creationId xmlns:a16="http://schemas.microsoft.com/office/drawing/2014/main" id="{05BCC1B9-0604-4CB8-AA54-33E10E959485}"/>
              </a:ext>
            </a:extLst>
          </p:cNvPr>
          <p:cNvSpPr txBox="1">
            <a:spLocks/>
          </p:cNvSpPr>
          <p:nvPr/>
        </p:nvSpPr>
        <p:spPr bwMode="gray">
          <a:xfrm>
            <a:off x="8616280" y="4550248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English</a:t>
            </a:r>
          </a:p>
        </p:txBody>
      </p:sp>
      <p:sp>
        <p:nvSpPr>
          <p:cNvPr id="27" name="Flussdiagramm: Alternativer Prozess 26">
            <a:extLst>
              <a:ext uri="{FF2B5EF4-FFF2-40B4-BE49-F238E27FC236}">
                <a16:creationId xmlns:a16="http://schemas.microsoft.com/office/drawing/2014/main" id="{4DBB1232-1535-48F7-A296-CD5255FB6B10}"/>
              </a:ext>
            </a:extLst>
          </p:cNvPr>
          <p:cNvSpPr/>
          <p:nvPr/>
        </p:nvSpPr>
        <p:spPr>
          <a:xfrm rot="21054030">
            <a:off x="1083258" y="5052744"/>
            <a:ext cx="2514082" cy="652414"/>
          </a:xfrm>
          <a:prstGeom prst="flowChartAlternateProcess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434">
              <a:spcBef>
                <a:spcPts val="600"/>
              </a:spcBef>
            </a:pPr>
            <a:r>
              <a:rPr lang="en-US" sz="1400" b="1" dirty="0"/>
              <a:t>We start at local Indian Standard Time!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541151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4A943D-6C09-48E7-A3F5-17B8DD704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32" imgH="530" progId="TCLayout.ActiveDocument.1">
                  <p:embed/>
                </p:oleObj>
              </mc:Choice>
              <mc:Fallback>
                <p:oleObj name="think-cell Folie" r:id="rId5" imgW="532" imgH="53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4A943D-6C09-48E7-A3F5-17B8DD704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1CCD5C9F-0543-4EBA-B3BA-D78C8B297F1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434">
              <a:spcBef>
                <a:spcPts val="600"/>
              </a:spcBef>
            </a:pPr>
            <a:endParaRPr lang="de-DE" sz="2600" b="1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9CFF08-6300-48ED-9572-3AECB141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1. Level of training to become MTM-Instructor</a:t>
            </a:r>
            <a:endParaRPr lang="de-DE" dirty="0"/>
          </a:p>
        </p:txBody>
      </p:sp>
      <p:pic>
        <p:nvPicPr>
          <p:cNvPr id="7" name="Grafik 6" descr="Tageskalender mit einfarbiger Füllung">
            <a:extLst>
              <a:ext uri="{FF2B5EF4-FFF2-40B4-BE49-F238E27FC236}">
                <a16:creationId xmlns:a16="http://schemas.microsoft.com/office/drawing/2014/main" id="{FD3C9455-8DDD-4811-B5C0-BCA1979EC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2660" y="1797583"/>
            <a:ext cx="914400" cy="914400"/>
          </a:xfrm>
          <a:prstGeom prst="rect">
            <a:avLst/>
          </a:prstGeom>
        </p:spPr>
      </p:pic>
      <p:pic>
        <p:nvPicPr>
          <p:cNvPr id="9" name="Grafik 8" descr="Uhr mit einfarbiger Füllung">
            <a:extLst>
              <a:ext uri="{FF2B5EF4-FFF2-40B4-BE49-F238E27FC236}">
                <a16:creationId xmlns:a16="http://schemas.microsoft.com/office/drawing/2014/main" id="{BE5911D7-5D54-4BE6-96E3-20F3691F04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2660" y="3051062"/>
            <a:ext cx="914400" cy="914400"/>
          </a:xfrm>
          <a:prstGeom prst="rect">
            <a:avLst/>
          </a:prstGeom>
        </p:spPr>
      </p:pic>
      <p:sp>
        <p:nvSpPr>
          <p:cNvPr id="17" name="Freihandform: Form 13">
            <a:extLst>
              <a:ext uri="{FF2B5EF4-FFF2-40B4-BE49-F238E27FC236}">
                <a16:creationId xmlns:a16="http://schemas.microsoft.com/office/drawing/2014/main" id="{59100480-B0F7-48D0-83A3-48A9C9315E52}"/>
              </a:ext>
            </a:extLst>
          </p:cNvPr>
          <p:cNvSpPr/>
          <p:nvPr/>
        </p:nvSpPr>
        <p:spPr bwMode="gray">
          <a:xfrm>
            <a:off x="658813" y="1665288"/>
            <a:ext cx="3499927" cy="4549415"/>
          </a:xfrm>
          <a:custGeom>
            <a:avLst/>
            <a:gdLst>
              <a:gd name="connsiteX0" fmla="*/ 0 w 6541187"/>
              <a:gd name="connsiteY0" fmla="*/ 0 h 3997084"/>
              <a:gd name="connsiteX1" fmla="*/ 4235993 w 6541187"/>
              <a:gd name="connsiteY1" fmla="*/ 1124 h 3997084"/>
              <a:gd name="connsiteX2" fmla="*/ 6541187 w 6541187"/>
              <a:gd name="connsiteY2" fmla="*/ 3997084 h 3997084"/>
              <a:gd name="connsiteX3" fmla="*/ 0 w 6541187"/>
              <a:gd name="connsiteY3" fmla="*/ 3991764 h 399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1187" h="3997084">
                <a:moveTo>
                  <a:pt x="0" y="0"/>
                </a:moveTo>
                <a:lnTo>
                  <a:pt x="4235993" y="1124"/>
                </a:lnTo>
                <a:lnTo>
                  <a:pt x="6541187" y="3997084"/>
                </a:lnTo>
                <a:lnTo>
                  <a:pt x="0" y="39917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 anchorCtr="0">
            <a:noAutofit/>
          </a:bodyPr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de-DE" sz="1200" dirty="0" err="1"/>
          </a:p>
        </p:txBody>
      </p:sp>
      <p:sp>
        <p:nvSpPr>
          <p:cNvPr id="20" name="Rechteck 17">
            <a:extLst>
              <a:ext uri="{FF2B5EF4-FFF2-40B4-BE49-F238E27FC236}">
                <a16:creationId xmlns:a16="http://schemas.microsoft.com/office/drawing/2014/main" id="{CD6697E0-61F2-437E-AA1D-1DE530528439}"/>
              </a:ext>
            </a:extLst>
          </p:cNvPr>
          <p:cNvSpPr/>
          <p:nvPr/>
        </p:nvSpPr>
        <p:spPr bwMode="gray">
          <a:xfrm>
            <a:off x="767408" y="3406110"/>
            <a:ext cx="2994928" cy="1407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lvl="2">
              <a:spcBef>
                <a:spcPts val="600"/>
              </a:spcBef>
              <a:buClr>
                <a:schemeClr val="bg1"/>
              </a:buClr>
            </a:pPr>
            <a:r>
              <a:rPr lang="de-DE" sz="2000" b="1" dirty="0">
                <a:solidFill>
                  <a:schemeClr val="bg1"/>
                </a:solidFill>
              </a:rPr>
              <a:t>MTM-</a:t>
            </a:r>
            <a:r>
              <a:rPr lang="de-DE" sz="2000" b="1" dirty="0" err="1">
                <a:solidFill>
                  <a:schemeClr val="bg1"/>
                </a:solidFill>
              </a:rPr>
              <a:t>Instructor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(English)</a:t>
            </a:r>
          </a:p>
          <a:p>
            <a:pPr marL="0" lvl="2">
              <a:spcBef>
                <a:spcPts val="600"/>
              </a:spcBef>
              <a:buClr>
                <a:schemeClr val="bg1"/>
              </a:buClr>
            </a:pPr>
            <a:r>
              <a:rPr lang="de-DE" sz="2000" dirty="0">
                <a:solidFill>
                  <a:schemeClr val="bg1"/>
                </a:solidFill>
              </a:rPr>
              <a:t>Webinar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483FDAEC-17EB-4417-A862-F419CD71708C}"/>
              </a:ext>
            </a:extLst>
          </p:cNvPr>
          <p:cNvSpPr txBox="1">
            <a:spLocks/>
          </p:cNvSpPr>
          <p:nvPr/>
        </p:nvSpPr>
        <p:spPr bwMode="gray">
          <a:xfrm>
            <a:off x="4071574" y="1828782"/>
            <a:ext cx="3336905" cy="440120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Basic knowledge of MTM in productivity management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Knowledge of the structure of the MTM training measures, of the currently valid training materials, and the valid Qualification Procedures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Development and consolidation of didactic skills and tools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Design and implementation of  Teaching lessons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1400" dirty="0">
                <a:solidFill>
                  <a:schemeClr val="accent1"/>
                </a:solidFill>
              </a:rPr>
              <a:t>Organization and formal preparation, execution, and follow-up measures of classroom and webinar trainings</a:t>
            </a:r>
          </a:p>
          <a:p>
            <a:pPr marL="0" lvl="2" indent="0" algn="ctr">
              <a:spcBef>
                <a:spcPts val="1200"/>
              </a:spcBef>
              <a:buClr>
                <a:schemeClr val="tx1"/>
              </a:buClr>
              <a:buNone/>
            </a:pPr>
            <a:r>
              <a:rPr lang="en-US" sz="2000" b="1" dirty="0">
                <a:solidFill>
                  <a:schemeClr val="accent1"/>
                </a:solidFill>
              </a:rPr>
              <a:t>First step to get</a:t>
            </a:r>
            <a:br>
              <a:rPr lang="en-US" sz="2000" b="1" dirty="0">
                <a:solidFill>
                  <a:schemeClr val="accent1"/>
                </a:solidFill>
              </a:rPr>
            </a:br>
            <a:r>
              <a:rPr lang="en-US" sz="2000" b="1" dirty="0">
                <a:solidFill>
                  <a:schemeClr val="accent1"/>
                </a:solidFill>
              </a:rPr>
              <a:t>digital Green Card.</a:t>
            </a:r>
          </a:p>
        </p:txBody>
      </p:sp>
      <p:sp>
        <p:nvSpPr>
          <p:cNvPr id="22" name="Freihandform: Form 19">
            <a:extLst>
              <a:ext uri="{FF2B5EF4-FFF2-40B4-BE49-F238E27FC236}">
                <a16:creationId xmlns:a16="http://schemas.microsoft.com/office/drawing/2014/main" id="{A1020409-401E-42AF-ABCB-3626137DD368}"/>
              </a:ext>
            </a:extLst>
          </p:cNvPr>
          <p:cNvSpPr/>
          <p:nvPr/>
        </p:nvSpPr>
        <p:spPr>
          <a:xfrm>
            <a:off x="3071664" y="1667999"/>
            <a:ext cx="4248473" cy="4542301"/>
          </a:xfrm>
          <a:custGeom>
            <a:avLst/>
            <a:gdLst>
              <a:gd name="connsiteX0" fmla="*/ 0 w 8098182"/>
              <a:gd name="connsiteY0" fmla="*/ 0 h 4542301"/>
              <a:gd name="connsiteX1" fmla="*/ 8098182 w 8098182"/>
              <a:gd name="connsiteY1" fmla="*/ 8401 h 4542301"/>
              <a:gd name="connsiteX2" fmla="*/ 8098182 w 8098182"/>
              <a:gd name="connsiteY2" fmla="*/ 4542301 h 4542301"/>
              <a:gd name="connsiteX3" fmla="*/ 1343079 w 8098182"/>
              <a:gd name="connsiteY3" fmla="*/ 4542301 h 4542301"/>
              <a:gd name="connsiteX0" fmla="*/ 0 w 8098182"/>
              <a:gd name="connsiteY0" fmla="*/ 0 h 4542301"/>
              <a:gd name="connsiteX1" fmla="*/ 8098182 w 8098182"/>
              <a:gd name="connsiteY1" fmla="*/ 8401 h 4542301"/>
              <a:gd name="connsiteX2" fmla="*/ 8098182 w 8098182"/>
              <a:gd name="connsiteY2" fmla="*/ 4542301 h 4542301"/>
              <a:gd name="connsiteX3" fmla="*/ 2269034 w 8098182"/>
              <a:gd name="connsiteY3" fmla="*/ 4542301 h 4542301"/>
              <a:gd name="connsiteX4" fmla="*/ 0 w 8098182"/>
              <a:gd name="connsiteY4" fmla="*/ 0 h 454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8182" h="4542301">
                <a:moveTo>
                  <a:pt x="0" y="0"/>
                </a:moveTo>
                <a:lnTo>
                  <a:pt x="8098182" y="8401"/>
                </a:lnTo>
                <a:lnTo>
                  <a:pt x="8098182" y="4542301"/>
                </a:lnTo>
                <a:lnTo>
                  <a:pt x="2269034" y="4542301"/>
                </a:lnTo>
                <a:cubicBezTo>
                  <a:pt x="1821341" y="3028201"/>
                  <a:pt x="447693" y="1514100"/>
                  <a:pt x="0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 defTabSz="1828434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de-DE" sz="1600" b="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3" name="Gruppieren 5">
            <a:extLst>
              <a:ext uri="{FF2B5EF4-FFF2-40B4-BE49-F238E27FC236}">
                <a16:creationId xmlns:a16="http://schemas.microsoft.com/office/drawing/2014/main" id="{D2055B94-EFCC-4A01-A464-D6C9C558F0CF}"/>
              </a:ext>
            </a:extLst>
          </p:cNvPr>
          <p:cNvGrpSpPr/>
          <p:nvPr/>
        </p:nvGrpSpPr>
        <p:grpSpPr>
          <a:xfrm>
            <a:off x="2855640" y="3452787"/>
            <a:ext cx="1014078" cy="840309"/>
            <a:chOff x="4188052" y="3112188"/>
            <a:chExt cx="1014078" cy="840309"/>
          </a:xfrm>
        </p:grpSpPr>
        <p:sp>
          <p:nvSpPr>
            <p:cNvPr id="24" name="L-Form 12">
              <a:extLst>
                <a:ext uri="{FF2B5EF4-FFF2-40B4-BE49-F238E27FC236}">
                  <a16:creationId xmlns:a16="http://schemas.microsoft.com/office/drawing/2014/main" id="{603D00F9-ECFF-4F96-AA55-D5172269D7F4}"/>
                </a:ext>
              </a:extLst>
            </p:cNvPr>
            <p:cNvSpPr/>
            <p:nvPr/>
          </p:nvSpPr>
          <p:spPr bwMode="gray">
            <a:xfrm rot="13500000">
              <a:off x="4188052" y="3112189"/>
              <a:ext cx="840308" cy="840308"/>
            </a:xfrm>
            <a:custGeom>
              <a:avLst/>
              <a:gdLst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6510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3335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397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000" h="2268000">
                  <a:moveTo>
                    <a:pt x="0" y="0"/>
                  </a:moveTo>
                  <a:lnTo>
                    <a:pt x="726123" y="0"/>
                  </a:lnTo>
                  <a:cubicBezTo>
                    <a:pt x="725065" y="513234"/>
                    <a:pt x="727181" y="1035992"/>
                    <a:pt x="726123" y="1549226"/>
                  </a:cubicBezTo>
                  <a:lnTo>
                    <a:pt x="2264825" y="1549226"/>
                  </a:lnTo>
                  <a:cubicBezTo>
                    <a:pt x="2265883" y="1794109"/>
                    <a:pt x="2266942" y="2023117"/>
                    <a:pt x="2268000" y="2268000"/>
                  </a:cubicBezTo>
                  <a:lnTo>
                    <a:pt x="0" y="22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12" b="1" noProof="0" dirty="0"/>
                <a:t> </a:t>
              </a:r>
            </a:p>
          </p:txBody>
        </p:sp>
        <p:sp>
          <p:nvSpPr>
            <p:cNvPr id="25" name="L-Form 12">
              <a:extLst>
                <a:ext uri="{FF2B5EF4-FFF2-40B4-BE49-F238E27FC236}">
                  <a16:creationId xmlns:a16="http://schemas.microsoft.com/office/drawing/2014/main" id="{3AB12F25-2E11-4B8D-81A9-54FA842355F9}"/>
                </a:ext>
              </a:extLst>
            </p:cNvPr>
            <p:cNvSpPr/>
            <p:nvPr/>
          </p:nvSpPr>
          <p:spPr bwMode="gray">
            <a:xfrm rot="13500000">
              <a:off x="4361822" y="3112188"/>
              <a:ext cx="840308" cy="840308"/>
            </a:xfrm>
            <a:custGeom>
              <a:avLst/>
              <a:gdLst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6510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3335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397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000" h="2268000">
                  <a:moveTo>
                    <a:pt x="0" y="0"/>
                  </a:moveTo>
                  <a:lnTo>
                    <a:pt x="726123" y="0"/>
                  </a:lnTo>
                  <a:cubicBezTo>
                    <a:pt x="725065" y="513234"/>
                    <a:pt x="727181" y="1035992"/>
                    <a:pt x="726123" y="1549226"/>
                  </a:cubicBezTo>
                  <a:lnTo>
                    <a:pt x="2264825" y="1549226"/>
                  </a:lnTo>
                  <a:cubicBezTo>
                    <a:pt x="2265883" y="1794109"/>
                    <a:pt x="2266942" y="2023117"/>
                    <a:pt x="2268000" y="2268000"/>
                  </a:cubicBezTo>
                  <a:lnTo>
                    <a:pt x="0" y="22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C4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12" b="1" noProof="0" dirty="0"/>
                <a:t> </a:t>
              </a:r>
            </a:p>
          </p:txBody>
        </p:sp>
      </p:grpSp>
      <p:sp>
        <p:nvSpPr>
          <p:cNvPr id="26" name="Freihandform: Form 21">
            <a:extLst>
              <a:ext uri="{FF2B5EF4-FFF2-40B4-BE49-F238E27FC236}">
                <a16:creationId xmlns:a16="http://schemas.microsoft.com/office/drawing/2014/main" id="{43B5D3D8-4E52-4504-96A4-AEEC8ABCE6FE}"/>
              </a:ext>
            </a:extLst>
          </p:cNvPr>
          <p:cNvSpPr/>
          <p:nvPr/>
        </p:nvSpPr>
        <p:spPr>
          <a:xfrm>
            <a:off x="3070992" y="1667977"/>
            <a:ext cx="4248473" cy="99327"/>
          </a:xfrm>
          <a:custGeom>
            <a:avLst/>
            <a:gdLst>
              <a:gd name="connsiteX0" fmla="*/ 0 w 8166768"/>
              <a:gd name="connsiteY0" fmla="*/ 0 h 216000"/>
              <a:gd name="connsiteX1" fmla="*/ 10654 w 8166768"/>
              <a:gd name="connsiteY1" fmla="*/ 0 h 216000"/>
              <a:gd name="connsiteX2" fmla="*/ 10654 w 8166768"/>
              <a:gd name="connsiteY2" fmla="*/ 2839 h 216000"/>
              <a:gd name="connsiteX3" fmla="*/ 8166768 w 8166768"/>
              <a:gd name="connsiteY3" fmla="*/ 2839 h 216000"/>
              <a:gd name="connsiteX4" fmla="*/ 8166768 w 8166768"/>
              <a:gd name="connsiteY4" fmla="*/ 216000 h 216000"/>
              <a:gd name="connsiteX5" fmla="*/ 63867 w 8166768"/>
              <a:gd name="connsiteY5" fmla="*/ 216000 h 216000"/>
              <a:gd name="connsiteX0" fmla="*/ 0 w 8166768"/>
              <a:gd name="connsiteY0" fmla="*/ 0 h 216000"/>
              <a:gd name="connsiteX1" fmla="*/ 10654 w 8166768"/>
              <a:gd name="connsiteY1" fmla="*/ 0 h 216000"/>
              <a:gd name="connsiteX2" fmla="*/ 10654 w 8166768"/>
              <a:gd name="connsiteY2" fmla="*/ 2839 h 216000"/>
              <a:gd name="connsiteX3" fmla="*/ 8166768 w 8166768"/>
              <a:gd name="connsiteY3" fmla="*/ 2839 h 216000"/>
              <a:gd name="connsiteX4" fmla="*/ 8166768 w 8166768"/>
              <a:gd name="connsiteY4" fmla="*/ 216000 h 216000"/>
              <a:gd name="connsiteX5" fmla="*/ 42436 w 8166768"/>
              <a:gd name="connsiteY5" fmla="*/ 216000 h 216000"/>
              <a:gd name="connsiteX6" fmla="*/ 0 w 8166768"/>
              <a:gd name="connsiteY6" fmla="*/ 0 h 2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6768" h="216000">
                <a:moveTo>
                  <a:pt x="0" y="0"/>
                </a:moveTo>
                <a:lnTo>
                  <a:pt x="10654" y="0"/>
                </a:lnTo>
                <a:lnTo>
                  <a:pt x="10654" y="2839"/>
                </a:lnTo>
                <a:lnTo>
                  <a:pt x="8166768" y="2839"/>
                </a:lnTo>
                <a:lnTo>
                  <a:pt x="8166768" y="216000"/>
                </a:lnTo>
                <a:lnTo>
                  <a:pt x="42436" y="216000"/>
                </a:lnTo>
                <a:cubicBezTo>
                  <a:pt x="21147" y="144000"/>
                  <a:pt x="21289" y="7200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 defTabSz="1828434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de-DE" sz="1600" b="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platzhalter 14">
            <a:extLst>
              <a:ext uri="{FF2B5EF4-FFF2-40B4-BE49-F238E27FC236}">
                <a16:creationId xmlns:a16="http://schemas.microsoft.com/office/drawing/2014/main" id="{6D884379-93AF-4E1C-BD48-75E8F21BB281}"/>
              </a:ext>
            </a:extLst>
          </p:cNvPr>
          <p:cNvSpPr txBox="1">
            <a:spLocks/>
          </p:cNvSpPr>
          <p:nvPr/>
        </p:nvSpPr>
        <p:spPr bwMode="gray">
          <a:xfrm>
            <a:off x="7936559" y="5609103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training.mtm.org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D01328-3379-45B9-BC2A-D5F00BD39B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91" t="34100" r="37501" b="27538"/>
          <a:stretch/>
        </p:blipFill>
        <p:spPr>
          <a:xfrm>
            <a:off x="7459288" y="4242626"/>
            <a:ext cx="1001144" cy="984576"/>
          </a:xfrm>
          <a:prstGeom prst="rect">
            <a:avLst/>
          </a:prstGeom>
        </p:spPr>
      </p:pic>
      <p:sp>
        <p:nvSpPr>
          <p:cNvPr id="35" name="Textplatzhalter 14">
            <a:extLst>
              <a:ext uri="{FF2B5EF4-FFF2-40B4-BE49-F238E27FC236}">
                <a16:creationId xmlns:a16="http://schemas.microsoft.com/office/drawing/2014/main" id="{5099C241-AAAC-4139-8633-8900BFA6E755}"/>
              </a:ext>
            </a:extLst>
          </p:cNvPr>
          <p:cNvSpPr txBox="1">
            <a:spLocks/>
          </p:cNvSpPr>
          <p:nvPr/>
        </p:nvSpPr>
        <p:spPr bwMode="gray">
          <a:xfrm>
            <a:off x="8616280" y="2070117"/>
            <a:ext cx="3336905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August 23–27, 2021</a:t>
            </a:r>
          </a:p>
        </p:txBody>
      </p:sp>
      <p:sp>
        <p:nvSpPr>
          <p:cNvPr id="36" name="Textplatzhalter 14">
            <a:extLst>
              <a:ext uri="{FF2B5EF4-FFF2-40B4-BE49-F238E27FC236}">
                <a16:creationId xmlns:a16="http://schemas.microsoft.com/office/drawing/2014/main" id="{9DC31B07-EB14-4420-B511-AE5EB2C25ABB}"/>
              </a:ext>
            </a:extLst>
          </p:cNvPr>
          <p:cNvSpPr txBox="1">
            <a:spLocks/>
          </p:cNvSpPr>
          <p:nvPr/>
        </p:nvSpPr>
        <p:spPr bwMode="gray">
          <a:xfrm>
            <a:off x="8616280" y="3020759"/>
            <a:ext cx="3456384" cy="113877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200" b="1" dirty="0">
                <a:solidFill>
                  <a:schemeClr val="accent1"/>
                </a:solidFill>
              </a:rPr>
              <a:t>Indian Standard Time</a:t>
            </a:r>
            <a:br>
              <a:rPr lang="de-DE" sz="2800" b="1" dirty="0">
                <a:solidFill>
                  <a:schemeClr val="accent1"/>
                </a:solidFill>
              </a:rPr>
            </a:br>
            <a:r>
              <a:rPr lang="de-DE" sz="2000" dirty="0">
                <a:solidFill>
                  <a:schemeClr val="accent1"/>
                </a:solidFill>
              </a:rPr>
              <a:t>08:00 – 16:30 </a:t>
            </a:r>
            <a:r>
              <a:rPr lang="de-DE" sz="2000" dirty="0" err="1">
                <a:solidFill>
                  <a:schemeClr val="accent1"/>
                </a:solidFill>
              </a:rPr>
              <a:t>o`clock</a:t>
            </a:r>
            <a:br>
              <a:rPr lang="de-DE" sz="2400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Friday </a:t>
            </a:r>
            <a:r>
              <a:rPr lang="de-DE" dirty="0" err="1">
                <a:solidFill>
                  <a:schemeClr val="accent1"/>
                </a:solidFill>
              </a:rPr>
              <a:t>till</a:t>
            </a:r>
            <a:r>
              <a:rPr lang="de-DE" dirty="0">
                <a:solidFill>
                  <a:schemeClr val="accent1"/>
                </a:solidFill>
              </a:rPr>
              <a:t> 14:00 </a:t>
            </a:r>
            <a:r>
              <a:rPr lang="de-DE" dirty="0" err="1">
                <a:solidFill>
                  <a:schemeClr val="accent1"/>
                </a:solidFill>
              </a:rPr>
              <a:t>o`clock</a:t>
            </a:r>
            <a:br>
              <a:rPr lang="de-DE" dirty="0">
                <a:solidFill>
                  <a:schemeClr val="accent1"/>
                </a:solidFill>
              </a:rPr>
            </a:b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37" name="Textplatzhalter 14">
            <a:extLst>
              <a:ext uri="{FF2B5EF4-FFF2-40B4-BE49-F238E27FC236}">
                <a16:creationId xmlns:a16="http://schemas.microsoft.com/office/drawing/2014/main" id="{05BCC1B9-0604-4CB8-AA54-33E10E959485}"/>
              </a:ext>
            </a:extLst>
          </p:cNvPr>
          <p:cNvSpPr txBox="1">
            <a:spLocks/>
          </p:cNvSpPr>
          <p:nvPr/>
        </p:nvSpPr>
        <p:spPr bwMode="gray">
          <a:xfrm>
            <a:off x="8616280" y="4550248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English</a:t>
            </a:r>
          </a:p>
        </p:txBody>
      </p:sp>
      <p:sp>
        <p:nvSpPr>
          <p:cNvPr id="27" name="Flussdiagramm: Alternativer Prozess 26">
            <a:extLst>
              <a:ext uri="{FF2B5EF4-FFF2-40B4-BE49-F238E27FC236}">
                <a16:creationId xmlns:a16="http://schemas.microsoft.com/office/drawing/2014/main" id="{4DBB1232-1535-48F7-A296-CD5255FB6B10}"/>
              </a:ext>
            </a:extLst>
          </p:cNvPr>
          <p:cNvSpPr/>
          <p:nvPr/>
        </p:nvSpPr>
        <p:spPr>
          <a:xfrm rot="21054030">
            <a:off x="1083258" y="5052744"/>
            <a:ext cx="2514082" cy="652414"/>
          </a:xfrm>
          <a:prstGeom prst="flowChartAlternateProcess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434">
              <a:spcBef>
                <a:spcPts val="600"/>
              </a:spcBef>
            </a:pPr>
            <a:r>
              <a:rPr lang="en-US" sz="1400" b="1" dirty="0"/>
              <a:t>We start at local Indian Standard Time!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46810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32" imgH="530" progId="TCLayout.ActiveDocument.1">
                  <p:embed/>
                </p:oleObj>
              </mc:Choice>
              <mc:Fallback>
                <p:oleObj name="think-cell Folie" r:id="rId5" imgW="532" imgH="53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434">
              <a:spcBef>
                <a:spcPts val="600"/>
              </a:spcBef>
            </a:pPr>
            <a:endParaRPr lang="de-DE" sz="4400" b="1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090449"/>
            <a:ext cx="8640763" cy="677108"/>
          </a:xfrm>
        </p:spPr>
        <p:txBody>
          <a:bodyPr/>
          <a:lstStyle/>
          <a:p>
            <a:r>
              <a:rPr lang="de-DE" b="1" dirty="0"/>
              <a:t>MTM-OS (Office System)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165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4A943D-6C09-48E7-A3F5-17B8DD704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32" imgH="530" progId="TCLayout.ActiveDocument.1">
                  <p:embed/>
                </p:oleObj>
              </mc:Choice>
              <mc:Fallback>
                <p:oleObj name="think-cell Folie" r:id="rId5" imgW="532" imgH="53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4A943D-6C09-48E7-A3F5-17B8DD704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1CCD5C9F-0543-4EBA-B3BA-D78C8B297F1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gradFill flip="none" rotWithShape="1">
            <a:gsLst>
              <a:gs pos="60000">
                <a:schemeClr val="accent2"/>
              </a:gs>
              <a:gs pos="100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434">
              <a:spcBef>
                <a:spcPts val="600"/>
              </a:spcBef>
            </a:pPr>
            <a:endParaRPr lang="de-DE" sz="2600" b="1" dirty="0" err="1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9CFF08-6300-48ED-9572-3AECB141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MTM Academy</a:t>
            </a:r>
          </a:p>
        </p:txBody>
      </p:sp>
      <p:pic>
        <p:nvPicPr>
          <p:cNvPr id="7" name="Grafik 6" descr="Tageskalender mit einfarbiger Füllung">
            <a:extLst>
              <a:ext uri="{FF2B5EF4-FFF2-40B4-BE49-F238E27FC236}">
                <a16:creationId xmlns:a16="http://schemas.microsoft.com/office/drawing/2014/main" id="{FD3C9455-8DDD-4811-B5C0-BCA1979EC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2660" y="1797583"/>
            <a:ext cx="914400" cy="914400"/>
          </a:xfrm>
          <a:prstGeom prst="rect">
            <a:avLst/>
          </a:prstGeom>
        </p:spPr>
      </p:pic>
      <p:pic>
        <p:nvPicPr>
          <p:cNvPr id="9" name="Grafik 8" descr="Uhr mit einfarbiger Füllung">
            <a:extLst>
              <a:ext uri="{FF2B5EF4-FFF2-40B4-BE49-F238E27FC236}">
                <a16:creationId xmlns:a16="http://schemas.microsoft.com/office/drawing/2014/main" id="{BE5911D7-5D54-4BE6-96E3-20F3691F04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2660" y="3051062"/>
            <a:ext cx="914400" cy="914400"/>
          </a:xfrm>
          <a:prstGeom prst="rect">
            <a:avLst/>
          </a:prstGeom>
        </p:spPr>
      </p:pic>
      <p:sp>
        <p:nvSpPr>
          <p:cNvPr id="17" name="Freihandform: Form 13">
            <a:extLst>
              <a:ext uri="{FF2B5EF4-FFF2-40B4-BE49-F238E27FC236}">
                <a16:creationId xmlns:a16="http://schemas.microsoft.com/office/drawing/2014/main" id="{59100480-B0F7-48D0-83A3-48A9C9315E52}"/>
              </a:ext>
            </a:extLst>
          </p:cNvPr>
          <p:cNvSpPr/>
          <p:nvPr/>
        </p:nvSpPr>
        <p:spPr bwMode="gray">
          <a:xfrm>
            <a:off x="658813" y="1665288"/>
            <a:ext cx="3499927" cy="4549415"/>
          </a:xfrm>
          <a:custGeom>
            <a:avLst/>
            <a:gdLst>
              <a:gd name="connsiteX0" fmla="*/ 0 w 6541187"/>
              <a:gd name="connsiteY0" fmla="*/ 0 h 3997084"/>
              <a:gd name="connsiteX1" fmla="*/ 4235993 w 6541187"/>
              <a:gd name="connsiteY1" fmla="*/ 1124 h 3997084"/>
              <a:gd name="connsiteX2" fmla="*/ 6541187 w 6541187"/>
              <a:gd name="connsiteY2" fmla="*/ 3997084 h 3997084"/>
              <a:gd name="connsiteX3" fmla="*/ 0 w 6541187"/>
              <a:gd name="connsiteY3" fmla="*/ 3991764 h 399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1187" h="3997084">
                <a:moveTo>
                  <a:pt x="0" y="0"/>
                </a:moveTo>
                <a:lnTo>
                  <a:pt x="4235993" y="1124"/>
                </a:lnTo>
                <a:lnTo>
                  <a:pt x="6541187" y="3997084"/>
                </a:lnTo>
                <a:lnTo>
                  <a:pt x="0" y="39917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 anchorCtr="0">
            <a:noAutofit/>
          </a:bodyPr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de-DE" sz="1200" dirty="0" err="1"/>
          </a:p>
        </p:txBody>
      </p:sp>
      <p:sp>
        <p:nvSpPr>
          <p:cNvPr id="20" name="Rechteck 17">
            <a:extLst>
              <a:ext uri="{FF2B5EF4-FFF2-40B4-BE49-F238E27FC236}">
                <a16:creationId xmlns:a16="http://schemas.microsoft.com/office/drawing/2014/main" id="{CD6697E0-61F2-437E-AA1D-1DE530528439}"/>
              </a:ext>
            </a:extLst>
          </p:cNvPr>
          <p:cNvSpPr/>
          <p:nvPr/>
        </p:nvSpPr>
        <p:spPr bwMode="gray">
          <a:xfrm>
            <a:off x="839416" y="3112496"/>
            <a:ext cx="2994928" cy="1407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lvl="2">
              <a:spcBef>
                <a:spcPts val="600"/>
              </a:spcBef>
              <a:buClr>
                <a:schemeClr val="bg1"/>
              </a:buClr>
            </a:pP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MTM-OS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(Office System)</a:t>
            </a:r>
            <a:br>
              <a:rPr lang="de-DE" sz="2000" b="1" dirty="0">
                <a:solidFill>
                  <a:schemeClr val="bg1"/>
                </a:solidFill>
              </a:rPr>
            </a:b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483FDAEC-17EB-4417-A862-F419CD71708C}"/>
              </a:ext>
            </a:extLst>
          </p:cNvPr>
          <p:cNvSpPr txBox="1">
            <a:spLocks/>
          </p:cNvSpPr>
          <p:nvPr/>
        </p:nvSpPr>
        <p:spPr bwMode="gray">
          <a:xfrm>
            <a:off x="4163294" y="2238950"/>
            <a:ext cx="3102676" cy="370870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1400" dirty="0">
                <a:solidFill>
                  <a:schemeClr val="accent1"/>
                </a:solidFill>
              </a:rPr>
              <a:t>MTM-OS Prozessbausteinsystem und sein Entwicklungshintergrund.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1400" dirty="0">
                <a:solidFill>
                  <a:schemeClr val="accent1"/>
                </a:solidFill>
              </a:rPr>
              <a:t>Prinzipien der Entwicklung sowie Aufbau und Inhalt der MTM-OS Grundstufen und der MTM-OS Aufbaustufen.</a:t>
            </a: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1400" dirty="0">
                <a:solidFill>
                  <a:schemeClr val="accent1"/>
                </a:solidFill>
              </a:rPr>
              <a:t>Regeln zur einheitlichen und sachgerechten Anwendung des </a:t>
            </a:r>
            <a:r>
              <a:rPr lang="de-DE" sz="1400">
                <a:solidFill>
                  <a:schemeClr val="accent1"/>
                </a:solidFill>
              </a:rPr>
              <a:t>MTM-OS Prozessbausteinsystems.</a:t>
            </a:r>
            <a:endParaRPr lang="de-DE" sz="1400" dirty="0">
              <a:solidFill>
                <a:schemeClr val="accent1"/>
              </a:solidFill>
            </a:endParaRPr>
          </a:p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1400" dirty="0">
                <a:solidFill>
                  <a:schemeClr val="accent1"/>
                </a:solidFill>
              </a:rPr>
              <a:t>Praktische Übungen zur Festigung des vermittelten Wissens.</a:t>
            </a:r>
            <a:endParaRPr lang="de-DE" sz="100" dirty="0">
              <a:solidFill>
                <a:schemeClr val="accent1"/>
              </a:solidFill>
            </a:endParaRPr>
          </a:p>
          <a:p>
            <a:pPr marL="0" lvl="2" indent="0" algn="ctr">
              <a:buClr>
                <a:schemeClr val="tx1"/>
              </a:buClr>
              <a:buNone/>
            </a:pPr>
            <a:endParaRPr lang="de-DE" sz="1400" b="1" dirty="0">
              <a:solidFill>
                <a:schemeClr val="accent1"/>
              </a:solidFill>
            </a:endParaRPr>
          </a:p>
          <a:p>
            <a:pPr marL="0" lvl="2" indent="0" algn="ctr">
              <a:buClr>
                <a:schemeClr val="tx1"/>
              </a:buClr>
              <a:buNone/>
            </a:pPr>
            <a:r>
              <a:rPr lang="de-DE" sz="1400" b="1" dirty="0">
                <a:solidFill>
                  <a:schemeClr val="accent1"/>
                </a:solidFill>
              </a:rPr>
              <a:t>Zugangsvoraussetzung</a:t>
            </a:r>
          </a:p>
          <a:p>
            <a:pPr marL="0" lvl="2" indent="0" algn="ctr">
              <a:buClr>
                <a:schemeClr val="tx1"/>
              </a:buClr>
              <a:buNone/>
            </a:pPr>
            <a:r>
              <a:rPr lang="de-DE" sz="1400" b="1" dirty="0">
                <a:solidFill>
                  <a:schemeClr val="accent1"/>
                </a:solidFill>
              </a:rPr>
              <a:t>MTM-1 Base oder MTM-1</a:t>
            </a:r>
          </a:p>
        </p:txBody>
      </p:sp>
      <p:sp>
        <p:nvSpPr>
          <p:cNvPr id="22" name="Freihandform: Form 19">
            <a:extLst>
              <a:ext uri="{FF2B5EF4-FFF2-40B4-BE49-F238E27FC236}">
                <a16:creationId xmlns:a16="http://schemas.microsoft.com/office/drawing/2014/main" id="{A1020409-401E-42AF-ABCB-3626137DD368}"/>
              </a:ext>
            </a:extLst>
          </p:cNvPr>
          <p:cNvSpPr/>
          <p:nvPr/>
        </p:nvSpPr>
        <p:spPr>
          <a:xfrm>
            <a:off x="3071664" y="1667999"/>
            <a:ext cx="4248473" cy="4542301"/>
          </a:xfrm>
          <a:custGeom>
            <a:avLst/>
            <a:gdLst>
              <a:gd name="connsiteX0" fmla="*/ 0 w 8098182"/>
              <a:gd name="connsiteY0" fmla="*/ 0 h 4542301"/>
              <a:gd name="connsiteX1" fmla="*/ 8098182 w 8098182"/>
              <a:gd name="connsiteY1" fmla="*/ 8401 h 4542301"/>
              <a:gd name="connsiteX2" fmla="*/ 8098182 w 8098182"/>
              <a:gd name="connsiteY2" fmla="*/ 4542301 h 4542301"/>
              <a:gd name="connsiteX3" fmla="*/ 1343079 w 8098182"/>
              <a:gd name="connsiteY3" fmla="*/ 4542301 h 4542301"/>
              <a:gd name="connsiteX0" fmla="*/ 0 w 8098182"/>
              <a:gd name="connsiteY0" fmla="*/ 0 h 4542301"/>
              <a:gd name="connsiteX1" fmla="*/ 8098182 w 8098182"/>
              <a:gd name="connsiteY1" fmla="*/ 8401 h 4542301"/>
              <a:gd name="connsiteX2" fmla="*/ 8098182 w 8098182"/>
              <a:gd name="connsiteY2" fmla="*/ 4542301 h 4542301"/>
              <a:gd name="connsiteX3" fmla="*/ 2269034 w 8098182"/>
              <a:gd name="connsiteY3" fmla="*/ 4542301 h 4542301"/>
              <a:gd name="connsiteX4" fmla="*/ 0 w 8098182"/>
              <a:gd name="connsiteY4" fmla="*/ 0 h 454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8182" h="4542301">
                <a:moveTo>
                  <a:pt x="0" y="0"/>
                </a:moveTo>
                <a:lnTo>
                  <a:pt x="8098182" y="8401"/>
                </a:lnTo>
                <a:lnTo>
                  <a:pt x="8098182" y="4542301"/>
                </a:lnTo>
                <a:lnTo>
                  <a:pt x="2269034" y="4542301"/>
                </a:lnTo>
                <a:cubicBezTo>
                  <a:pt x="1821341" y="3028201"/>
                  <a:pt x="447693" y="1514100"/>
                  <a:pt x="0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 defTabSz="1828434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de-DE" sz="1600" b="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3" name="Gruppieren 5">
            <a:extLst>
              <a:ext uri="{FF2B5EF4-FFF2-40B4-BE49-F238E27FC236}">
                <a16:creationId xmlns:a16="http://schemas.microsoft.com/office/drawing/2014/main" id="{D2055B94-EFCC-4A01-A464-D6C9C558F0CF}"/>
              </a:ext>
            </a:extLst>
          </p:cNvPr>
          <p:cNvGrpSpPr/>
          <p:nvPr/>
        </p:nvGrpSpPr>
        <p:grpSpPr>
          <a:xfrm>
            <a:off x="2855640" y="3452787"/>
            <a:ext cx="1014078" cy="840309"/>
            <a:chOff x="4188052" y="3112188"/>
            <a:chExt cx="1014078" cy="840309"/>
          </a:xfrm>
        </p:grpSpPr>
        <p:sp>
          <p:nvSpPr>
            <p:cNvPr id="24" name="L-Form 12">
              <a:extLst>
                <a:ext uri="{FF2B5EF4-FFF2-40B4-BE49-F238E27FC236}">
                  <a16:creationId xmlns:a16="http://schemas.microsoft.com/office/drawing/2014/main" id="{603D00F9-ECFF-4F96-AA55-D5172269D7F4}"/>
                </a:ext>
              </a:extLst>
            </p:cNvPr>
            <p:cNvSpPr/>
            <p:nvPr/>
          </p:nvSpPr>
          <p:spPr bwMode="gray">
            <a:xfrm rot="13500000">
              <a:off x="4188052" y="3112189"/>
              <a:ext cx="840308" cy="840308"/>
            </a:xfrm>
            <a:custGeom>
              <a:avLst/>
              <a:gdLst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6510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3335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397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000" h="2268000">
                  <a:moveTo>
                    <a:pt x="0" y="0"/>
                  </a:moveTo>
                  <a:lnTo>
                    <a:pt x="726123" y="0"/>
                  </a:lnTo>
                  <a:cubicBezTo>
                    <a:pt x="725065" y="513234"/>
                    <a:pt x="727181" y="1035992"/>
                    <a:pt x="726123" y="1549226"/>
                  </a:cubicBezTo>
                  <a:lnTo>
                    <a:pt x="2264825" y="1549226"/>
                  </a:lnTo>
                  <a:cubicBezTo>
                    <a:pt x="2265883" y="1794109"/>
                    <a:pt x="2266942" y="2023117"/>
                    <a:pt x="2268000" y="2268000"/>
                  </a:cubicBezTo>
                  <a:lnTo>
                    <a:pt x="0" y="22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12" b="1" noProof="0" dirty="0"/>
                <a:t> </a:t>
              </a:r>
            </a:p>
          </p:txBody>
        </p:sp>
        <p:sp>
          <p:nvSpPr>
            <p:cNvPr id="25" name="L-Form 12">
              <a:extLst>
                <a:ext uri="{FF2B5EF4-FFF2-40B4-BE49-F238E27FC236}">
                  <a16:creationId xmlns:a16="http://schemas.microsoft.com/office/drawing/2014/main" id="{3AB12F25-2E11-4B8D-81A9-54FA842355F9}"/>
                </a:ext>
              </a:extLst>
            </p:cNvPr>
            <p:cNvSpPr/>
            <p:nvPr/>
          </p:nvSpPr>
          <p:spPr bwMode="gray">
            <a:xfrm rot="13500000">
              <a:off x="4361822" y="3112188"/>
              <a:ext cx="840308" cy="840308"/>
            </a:xfrm>
            <a:custGeom>
              <a:avLst/>
              <a:gdLst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6510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65101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8000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33351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397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2948 w 2268000"/>
                <a:gd name="connsiteY2" fmla="*/ 1552401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  <a:gd name="connsiteX0" fmla="*/ 0 w 2268000"/>
                <a:gd name="connsiteY0" fmla="*/ 0 h 2268000"/>
                <a:gd name="connsiteX1" fmla="*/ 726123 w 2268000"/>
                <a:gd name="connsiteY1" fmla="*/ 0 h 2268000"/>
                <a:gd name="connsiteX2" fmla="*/ 726123 w 2268000"/>
                <a:gd name="connsiteY2" fmla="*/ 1549226 h 2268000"/>
                <a:gd name="connsiteX3" fmla="*/ 2264825 w 2268000"/>
                <a:gd name="connsiteY3" fmla="*/ 1549226 h 2268000"/>
                <a:gd name="connsiteX4" fmla="*/ 2268000 w 2268000"/>
                <a:gd name="connsiteY4" fmla="*/ 2268000 h 2268000"/>
                <a:gd name="connsiteX5" fmla="*/ 0 w 2268000"/>
                <a:gd name="connsiteY5" fmla="*/ 2268000 h 2268000"/>
                <a:gd name="connsiteX6" fmla="*/ 0 w 2268000"/>
                <a:gd name="connsiteY6" fmla="*/ 0 h 22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000" h="2268000">
                  <a:moveTo>
                    <a:pt x="0" y="0"/>
                  </a:moveTo>
                  <a:lnTo>
                    <a:pt x="726123" y="0"/>
                  </a:lnTo>
                  <a:cubicBezTo>
                    <a:pt x="725065" y="513234"/>
                    <a:pt x="727181" y="1035992"/>
                    <a:pt x="726123" y="1549226"/>
                  </a:cubicBezTo>
                  <a:lnTo>
                    <a:pt x="2264825" y="1549226"/>
                  </a:lnTo>
                  <a:cubicBezTo>
                    <a:pt x="2265883" y="1794109"/>
                    <a:pt x="2266942" y="2023117"/>
                    <a:pt x="2268000" y="2268000"/>
                  </a:cubicBezTo>
                  <a:lnTo>
                    <a:pt x="0" y="22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C4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12" b="1" noProof="0" dirty="0"/>
                <a:t> </a:t>
              </a:r>
            </a:p>
          </p:txBody>
        </p:sp>
      </p:grpSp>
      <p:sp>
        <p:nvSpPr>
          <p:cNvPr id="26" name="Freihandform: Form 21">
            <a:extLst>
              <a:ext uri="{FF2B5EF4-FFF2-40B4-BE49-F238E27FC236}">
                <a16:creationId xmlns:a16="http://schemas.microsoft.com/office/drawing/2014/main" id="{43B5D3D8-4E52-4504-96A4-AEEC8ABCE6FE}"/>
              </a:ext>
            </a:extLst>
          </p:cNvPr>
          <p:cNvSpPr/>
          <p:nvPr/>
        </p:nvSpPr>
        <p:spPr>
          <a:xfrm>
            <a:off x="3070992" y="1667977"/>
            <a:ext cx="4248473" cy="99327"/>
          </a:xfrm>
          <a:custGeom>
            <a:avLst/>
            <a:gdLst>
              <a:gd name="connsiteX0" fmla="*/ 0 w 8166768"/>
              <a:gd name="connsiteY0" fmla="*/ 0 h 216000"/>
              <a:gd name="connsiteX1" fmla="*/ 10654 w 8166768"/>
              <a:gd name="connsiteY1" fmla="*/ 0 h 216000"/>
              <a:gd name="connsiteX2" fmla="*/ 10654 w 8166768"/>
              <a:gd name="connsiteY2" fmla="*/ 2839 h 216000"/>
              <a:gd name="connsiteX3" fmla="*/ 8166768 w 8166768"/>
              <a:gd name="connsiteY3" fmla="*/ 2839 h 216000"/>
              <a:gd name="connsiteX4" fmla="*/ 8166768 w 8166768"/>
              <a:gd name="connsiteY4" fmla="*/ 216000 h 216000"/>
              <a:gd name="connsiteX5" fmla="*/ 63867 w 8166768"/>
              <a:gd name="connsiteY5" fmla="*/ 216000 h 216000"/>
              <a:gd name="connsiteX0" fmla="*/ 0 w 8166768"/>
              <a:gd name="connsiteY0" fmla="*/ 0 h 216000"/>
              <a:gd name="connsiteX1" fmla="*/ 10654 w 8166768"/>
              <a:gd name="connsiteY1" fmla="*/ 0 h 216000"/>
              <a:gd name="connsiteX2" fmla="*/ 10654 w 8166768"/>
              <a:gd name="connsiteY2" fmla="*/ 2839 h 216000"/>
              <a:gd name="connsiteX3" fmla="*/ 8166768 w 8166768"/>
              <a:gd name="connsiteY3" fmla="*/ 2839 h 216000"/>
              <a:gd name="connsiteX4" fmla="*/ 8166768 w 8166768"/>
              <a:gd name="connsiteY4" fmla="*/ 216000 h 216000"/>
              <a:gd name="connsiteX5" fmla="*/ 42436 w 8166768"/>
              <a:gd name="connsiteY5" fmla="*/ 216000 h 216000"/>
              <a:gd name="connsiteX6" fmla="*/ 0 w 8166768"/>
              <a:gd name="connsiteY6" fmla="*/ 0 h 2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6768" h="216000">
                <a:moveTo>
                  <a:pt x="0" y="0"/>
                </a:moveTo>
                <a:lnTo>
                  <a:pt x="10654" y="0"/>
                </a:lnTo>
                <a:lnTo>
                  <a:pt x="10654" y="2839"/>
                </a:lnTo>
                <a:lnTo>
                  <a:pt x="8166768" y="2839"/>
                </a:lnTo>
                <a:lnTo>
                  <a:pt x="8166768" y="216000"/>
                </a:lnTo>
                <a:lnTo>
                  <a:pt x="42436" y="216000"/>
                </a:lnTo>
                <a:cubicBezTo>
                  <a:pt x="21147" y="144000"/>
                  <a:pt x="21289" y="7200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 defTabSz="1828434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de-DE" sz="1600" b="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platzhalter 14">
            <a:extLst>
              <a:ext uri="{FF2B5EF4-FFF2-40B4-BE49-F238E27FC236}">
                <a16:creationId xmlns:a16="http://schemas.microsoft.com/office/drawing/2014/main" id="{6D884379-93AF-4E1C-BD48-75E8F21BB281}"/>
              </a:ext>
            </a:extLst>
          </p:cNvPr>
          <p:cNvSpPr txBox="1">
            <a:spLocks/>
          </p:cNvSpPr>
          <p:nvPr/>
        </p:nvSpPr>
        <p:spPr bwMode="gray">
          <a:xfrm>
            <a:off x="7936559" y="5609103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training.mtm.org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D01328-3379-45B9-BC2A-D5F00BD39B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91" t="34100" r="37501" b="27538"/>
          <a:stretch/>
        </p:blipFill>
        <p:spPr>
          <a:xfrm>
            <a:off x="7459288" y="4242626"/>
            <a:ext cx="1001144" cy="984576"/>
          </a:xfrm>
          <a:prstGeom prst="rect">
            <a:avLst/>
          </a:prstGeom>
        </p:spPr>
      </p:pic>
      <p:sp>
        <p:nvSpPr>
          <p:cNvPr id="35" name="Textplatzhalter 14">
            <a:extLst>
              <a:ext uri="{FF2B5EF4-FFF2-40B4-BE49-F238E27FC236}">
                <a16:creationId xmlns:a16="http://schemas.microsoft.com/office/drawing/2014/main" id="{5099C241-AAAC-4139-8633-8900BFA6E755}"/>
              </a:ext>
            </a:extLst>
          </p:cNvPr>
          <p:cNvSpPr txBox="1">
            <a:spLocks/>
          </p:cNvSpPr>
          <p:nvPr/>
        </p:nvSpPr>
        <p:spPr bwMode="gray">
          <a:xfrm>
            <a:off x="8616280" y="2070117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06. – 10.09.2021</a:t>
            </a:r>
          </a:p>
        </p:txBody>
      </p:sp>
      <p:sp>
        <p:nvSpPr>
          <p:cNvPr id="36" name="Textplatzhalter 14">
            <a:extLst>
              <a:ext uri="{FF2B5EF4-FFF2-40B4-BE49-F238E27FC236}">
                <a16:creationId xmlns:a16="http://schemas.microsoft.com/office/drawing/2014/main" id="{9DC31B07-EB14-4420-B511-AE5EB2C25ABB}"/>
              </a:ext>
            </a:extLst>
          </p:cNvPr>
          <p:cNvSpPr txBox="1">
            <a:spLocks/>
          </p:cNvSpPr>
          <p:nvPr/>
        </p:nvSpPr>
        <p:spPr bwMode="gray">
          <a:xfrm>
            <a:off x="8616280" y="3200485"/>
            <a:ext cx="3168352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08:00 – 17:00 Uhr</a:t>
            </a:r>
            <a:br>
              <a:rPr lang="de-DE" sz="2400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Friday </a:t>
            </a:r>
            <a:r>
              <a:rPr lang="de-DE" dirty="0" err="1">
                <a:solidFill>
                  <a:schemeClr val="accent1"/>
                </a:solidFill>
              </a:rPr>
              <a:t>till</a:t>
            </a:r>
            <a:r>
              <a:rPr lang="de-DE" dirty="0">
                <a:solidFill>
                  <a:schemeClr val="accent1"/>
                </a:solidFill>
              </a:rPr>
              <a:t> 14:00 </a:t>
            </a:r>
            <a:r>
              <a:rPr lang="de-DE" dirty="0" err="1">
                <a:solidFill>
                  <a:schemeClr val="accent1"/>
                </a:solidFill>
              </a:rPr>
              <a:t>o`clock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7" name="Textplatzhalter 14">
            <a:extLst>
              <a:ext uri="{FF2B5EF4-FFF2-40B4-BE49-F238E27FC236}">
                <a16:creationId xmlns:a16="http://schemas.microsoft.com/office/drawing/2014/main" id="{05BCC1B9-0604-4CB8-AA54-33E10E959485}"/>
              </a:ext>
            </a:extLst>
          </p:cNvPr>
          <p:cNvSpPr txBox="1">
            <a:spLocks/>
          </p:cNvSpPr>
          <p:nvPr/>
        </p:nvSpPr>
        <p:spPr bwMode="gray">
          <a:xfrm>
            <a:off x="8616280" y="4550248"/>
            <a:ext cx="2960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buClr>
                <a:schemeClr val="tx1"/>
              </a:buClr>
              <a:buNone/>
            </a:pPr>
            <a:r>
              <a:rPr lang="de-DE" sz="2400" dirty="0">
                <a:solidFill>
                  <a:schemeClr val="accent1"/>
                </a:solidFill>
              </a:rPr>
              <a:t>German</a:t>
            </a:r>
          </a:p>
        </p:txBody>
      </p:sp>
      <p:sp>
        <p:nvSpPr>
          <p:cNvPr id="27" name="Flussdiagramm: Alternativer Prozess 26">
            <a:extLst>
              <a:ext uri="{FF2B5EF4-FFF2-40B4-BE49-F238E27FC236}">
                <a16:creationId xmlns:a16="http://schemas.microsoft.com/office/drawing/2014/main" id="{4DBB1232-1535-48F7-A296-CD5255FB6B10}"/>
              </a:ext>
            </a:extLst>
          </p:cNvPr>
          <p:cNvSpPr/>
          <p:nvPr/>
        </p:nvSpPr>
        <p:spPr>
          <a:xfrm rot="21054030">
            <a:off x="827238" y="2259720"/>
            <a:ext cx="2152212" cy="652414"/>
          </a:xfrm>
          <a:prstGeom prst="flowChartAlternateProcess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434">
              <a:spcBef>
                <a:spcPts val="600"/>
              </a:spcBef>
            </a:pPr>
            <a:r>
              <a:rPr lang="de-DE" sz="2400" b="1" dirty="0"/>
              <a:t>WEBINAR</a:t>
            </a:r>
          </a:p>
        </p:txBody>
      </p:sp>
      <p:pic>
        <p:nvPicPr>
          <p:cNvPr id="6" name="Grafik 5" descr="Schreibtisch Silhouette">
            <a:extLst>
              <a:ext uri="{FF2B5EF4-FFF2-40B4-BE49-F238E27FC236}">
                <a16:creationId xmlns:a16="http://schemas.microsoft.com/office/drawing/2014/main" id="{1B5C4996-E7AF-4174-9A75-8C88E96C3E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98534" y="5399340"/>
            <a:ext cx="540000" cy="540000"/>
          </a:xfrm>
          <a:prstGeom prst="rect">
            <a:avLst/>
          </a:prstGeom>
        </p:spPr>
      </p:pic>
      <p:pic>
        <p:nvPicPr>
          <p:cNvPr id="14" name="Grafik 13" descr="Laptop Silhouette">
            <a:extLst>
              <a:ext uri="{FF2B5EF4-FFF2-40B4-BE49-F238E27FC236}">
                <a16:creationId xmlns:a16="http://schemas.microsoft.com/office/drawing/2014/main" id="{5AA4B547-5227-41F6-B9F9-CD3D2D49BE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18182" y="5399340"/>
            <a:ext cx="540000" cy="540000"/>
          </a:xfrm>
          <a:prstGeom prst="rect">
            <a:avLst/>
          </a:prstGeom>
        </p:spPr>
      </p:pic>
      <p:pic>
        <p:nvPicPr>
          <p:cNvPr id="16" name="Grafik 15" descr="Post-it-Notizen 3 Silhouette">
            <a:extLst>
              <a:ext uri="{FF2B5EF4-FFF2-40B4-BE49-F238E27FC236}">
                <a16:creationId xmlns:a16="http://schemas.microsoft.com/office/drawing/2014/main" id="{882BB0D4-E162-4624-8261-36B73139E8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8885" y="5399340"/>
            <a:ext cx="540000" cy="540000"/>
          </a:xfrm>
          <a:prstGeom prst="rect">
            <a:avLst/>
          </a:prstGeom>
        </p:spPr>
      </p:pic>
      <p:pic>
        <p:nvPicPr>
          <p:cNvPr id="19" name="Grafik 18" descr="Vertrag Silhouette">
            <a:extLst>
              <a:ext uri="{FF2B5EF4-FFF2-40B4-BE49-F238E27FC236}">
                <a16:creationId xmlns:a16="http://schemas.microsoft.com/office/drawing/2014/main" id="{30320109-FF22-4EB6-9BC1-6179DC35A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57479" y="5399340"/>
            <a:ext cx="540000" cy="540000"/>
          </a:xfrm>
          <a:prstGeom prst="rect">
            <a:avLst/>
          </a:prstGeom>
        </p:spPr>
      </p:pic>
      <p:pic>
        <p:nvPicPr>
          <p:cNvPr id="32" name="Grafik 31" descr="Workflow Silhouette">
            <a:extLst>
              <a:ext uri="{FF2B5EF4-FFF2-40B4-BE49-F238E27FC236}">
                <a16:creationId xmlns:a16="http://schemas.microsoft.com/office/drawing/2014/main" id="{2B752715-B839-46B3-8296-C765C48F28F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637830" y="539934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040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00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rHDf9rb_xPq2cSjxGCl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rHDf9rb_xPq2cSjxGCl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mMKW3GAOVVtbVAmAELB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rHDf9rb_xPq2cSjxGCl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mMKW3GAOVVtbVAmAELB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UuAbMYfSVuuP6LLT_uEY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mMKW3GAOVVtbVAmAELB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mMKW3GAOVVtbVAmAELB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mMKW3GAOVVtbVAmAELB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mMKW3GAOVVtbVAmAELB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UuAbMYfSVuuP6LLT_uEY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UuAbMYfSVuuP6LLT_uEY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KuIRkrSjig28bIj4Owj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KuIRkrSjig28bIj4Owj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Nd5yoNS2W42G4Pr5THe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qQ.zv8FQSyh8PUVhrdCc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f1G0xt_RK68wLOqrthJa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qQ.zv8FQSyh8PUVhrdCc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f1G0xt_RK68wLOqrthJa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UuAbMYfSVuuP6LLT_uEY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DAk8qYQJKpih.X.SehT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gCCz_iRCHmVXkwhCaSwJ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rHDf9rb_xPq2cSjxGCl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rHDf9rb_xPq2cSjxGClQ"/>
</p:tagLst>
</file>

<file path=ppt/theme/theme1.xml><?xml version="1.0" encoding="utf-8"?>
<a:theme xmlns:a="http://schemas.openxmlformats.org/drawingml/2006/main" name="MTM Master 16:9">
  <a:themeElements>
    <a:clrScheme name="MTM 2019">
      <a:dk1>
        <a:srgbClr val="424241"/>
      </a:dk1>
      <a:lt1>
        <a:sysClr val="window" lastClr="FFFFFF"/>
      </a:lt1>
      <a:dk2>
        <a:srgbClr val="7C7C7B"/>
      </a:dk2>
      <a:lt2>
        <a:srgbClr val="A8A8A7"/>
      </a:lt2>
      <a:accent1>
        <a:srgbClr val="00466B"/>
      </a:accent1>
      <a:accent2>
        <a:srgbClr val="006681"/>
      </a:accent2>
      <a:accent3>
        <a:srgbClr val="008AB6"/>
      </a:accent3>
      <a:accent4>
        <a:srgbClr val="EA8B66"/>
      </a:accent4>
      <a:accent5>
        <a:srgbClr val="3597B2"/>
      </a:accent5>
      <a:accent6>
        <a:srgbClr val="349BA3"/>
      </a:accent6>
      <a:hlink>
        <a:srgbClr val="008AB6"/>
      </a:hlink>
      <a:folHlink>
        <a:srgbClr val="A8A8A7"/>
      </a:folHlink>
    </a:clrScheme>
    <a:fontScheme name="MTM 2019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60000">
              <a:schemeClr val="accent2"/>
            </a:gs>
            <a:gs pos="100000">
              <a:schemeClr val="accent3"/>
            </a:gs>
            <a:gs pos="0">
              <a:schemeClr val="accent1"/>
            </a:gs>
          </a:gsLst>
          <a:lin ang="0" scaled="1"/>
          <a:tileRect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000" indent="-180000" algn="l" defTabSz="1828434">
          <a:spcBef>
            <a:spcPts val="600"/>
          </a:spcBef>
          <a:buFont typeface="Wingdings" panose="05000000000000000000" pitchFamily="2" charset="2"/>
          <a:buChar char="§"/>
          <a:defRPr sz="1600" b="0" dirty="0" err="1" smtClean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spcBef>
            <a:spcPts val="600"/>
          </a:spcBef>
          <a:buFont typeface="Wingdings" panose="05000000000000000000" pitchFamily="2" charset="2"/>
          <a:buChar char="§"/>
          <a:defRPr sz="1600" dirty="0" err="1" smtClean="0"/>
        </a:defPPr>
      </a:lstStyle>
    </a:txDef>
  </a:objectDefaults>
  <a:extraClrSchemeLst/>
  <a:custClrLst>
    <a:custClr>
      <a:srgbClr val="D34F55"/>
    </a:custClr>
    <a:custClr>
      <a:srgbClr val="F2B936"/>
    </a:custClr>
    <a:custClr>
      <a:srgbClr val="00716D"/>
    </a:custClr>
  </a:custClrLst>
  <a:extLst>
    <a:ext uri="{05A4C25C-085E-4340-85A3-A5531E510DB2}">
      <thm15:themeFamily xmlns:thm15="http://schemas.microsoft.com/office/thememl/2012/main" name="Vorlage_PowerPoint_MTM_ASSOCIATION.potx" id="{4856929F-E67E-4A2E-B671-6868639F8D61}" vid="{3A5CC8DF-79F2-40A4-A485-AC732D53BE67}"/>
    </a:ext>
  </a:extLst>
</a:theme>
</file>

<file path=ppt/theme/theme2.xml><?xml version="1.0" encoding="utf-8"?>
<a:theme xmlns:a="http://schemas.openxmlformats.org/drawingml/2006/main" name="Office">
  <a:themeElements>
    <a:clrScheme name="MTM 2019">
      <a:dk1>
        <a:srgbClr val="424241"/>
      </a:dk1>
      <a:lt1>
        <a:sysClr val="window" lastClr="FFFFFF"/>
      </a:lt1>
      <a:dk2>
        <a:srgbClr val="7C7C7B"/>
      </a:dk2>
      <a:lt2>
        <a:srgbClr val="A8A8A7"/>
      </a:lt2>
      <a:accent1>
        <a:srgbClr val="00466B"/>
      </a:accent1>
      <a:accent2>
        <a:srgbClr val="006681"/>
      </a:accent2>
      <a:accent3>
        <a:srgbClr val="008AB6"/>
      </a:accent3>
      <a:accent4>
        <a:srgbClr val="EA8B66"/>
      </a:accent4>
      <a:accent5>
        <a:srgbClr val="3597B2"/>
      </a:accent5>
      <a:accent6>
        <a:srgbClr val="349BA3"/>
      </a:accent6>
      <a:hlink>
        <a:srgbClr val="008AB6"/>
      </a:hlink>
      <a:folHlink>
        <a:srgbClr val="A8A8A7"/>
      </a:folHlink>
    </a:clrScheme>
    <a:fontScheme name="MTM 2019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MTM 2019">
      <a:dk1>
        <a:srgbClr val="424241"/>
      </a:dk1>
      <a:lt1>
        <a:sysClr val="window" lastClr="FFFFFF"/>
      </a:lt1>
      <a:dk2>
        <a:srgbClr val="7C7C7B"/>
      </a:dk2>
      <a:lt2>
        <a:srgbClr val="A8A8A7"/>
      </a:lt2>
      <a:accent1>
        <a:srgbClr val="00466B"/>
      </a:accent1>
      <a:accent2>
        <a:srgbClr val="006681"/>
      </a:accent2>
      <a:accent3>
        <a:srgbClr val="008AB6"/>
      </a:accent3>
      <a:accent4>
        <a:srgbClr val="EA8B66"/>
      </a:accent4>
      <a:accent5>
        <a:srgbClr val="3597B2"/>
      </a:accent5>
      <a:accent6>
        <a:srgbClr val="349BA3"/>
      </a:accent6>
      <a:hlink>
        <a:srgbClr val="008AB6"/>
      </a:hlink>
      <a:folHlink>
        <a:srgbClr val="A8A8A7"/>
      </a:folHlink>
    </a:clrScheme>
    <a:fontScheme name="MTM 2019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Vorlage_PowerPoint_MTM_ASSOCIATION</Template>
  <TotalTime>0</TotalTime>
  <Words>755</Words>
  <Application>Microsoft Office PowerPoint</Application>
  <PresentationFormat>Breitbild</PresentationFormat>
  <Paragraphs>141</Paragraphs>
  <Slides>18</Slides>
  <Notes>14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Symbol</vt:lpstr>
      <vt:lpstr>Verdana</vt:lpstr>
      <vt:lpstr>Wingdings</vt:lpstr>
      <vt:lpstr>MTM Master 16:9</vt:lpstr>
      <vt:lpstr>think-cell Folie</vt:lpstr>
      <vt:lpstr>MTM- and EAWS-Practitioner and Instructor Lounge</vt:lpstr>
      <vt:lpstr>Speakers</vt:lpstr>
      <vt:lpstr>Become an MTM-Practitioner and an MTM-Instructor</vt:lpstr>
      <vt:lpstr>1. Level of training to become MTM-Practitioner</vt:lpstr>
      <vt:lpstr>2. Level of training to become MTM-Practitioner</vt:lpstr>
      <vt:lpstr>3. Level of training to become MTM-Practitioner</vt:lpstr>
      <vt:lpstr>1. Level of training to become MTM-Instructor</vt:lpstr>
      <vt:lpstr>MTM-OS (Office System)</vt:lpstr>
      <vt:lpstr>MTM Academy</vt:lpstr>
      <vt:lpstr>MTM publication series Industrial Engineering, Script 16  Positions of MTM ASSOCIATION e. V. for application of process building block systems MTM-UAS</vt:lpstr>
      <vt:lpstr>MTM-Schriften Industrial Engineering</vt:lpstr>
      <vt:lpstr>E-Learning MTM-UAS</vt:lpstr>
      <vt:lpstr>PowerPoint-Präsentation</vt:lpstr>
      <vt:lpstr>MTM SUMMIT 2021 International Human Work Forum</vt:lpstr>
      <vt:lpstr>MTM SUMMIT 2021 International Human Work Forum</vt:lpstr>
      <vt:lpstr>Questions</vt:lpstr>
      <vt:lpstr>Next meeting:  20.07.2021 - 14 to 15 pm https://mtm.org/en/events</vt:lpstr>
      <vt:lpstr>PowerPoint-Präsentation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MTM-Akademie 2019/2020</dc:title>
  <dc:creator>Finsterbusch, Thomas</dc:creator>
  <cp:lastModifiedBy>Finsterbusch, Thomas</cp:lastModifiedBy>
  <cp:revision>112</cp:revision>
  <cp:lastPrinted>2020-04-03T12:05:06Z</cp:lastPrinted>
  <dcterms:created xsi:type="dcterms:W3CDTF">2019-09-09T13:50:07Z</dcterms:created>
  <dcterms:modified xsi:type="dcterms:W3CDTF">2021-06-15T07:15:12Z</dcterms:modified>
</cp:coreProperties>
</file>